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181"/>
    <a:srgbClr val="8554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40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3D647-1852-4FC4-8505-B0E848BCCA3B}" type="datetimeFigureOut">
              <a:rPr lang="en-US" smtClean="0"/>
              <a:t>6/14/2022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6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40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5EA87-D5C6-4746-B79D-4FDB8CFF92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60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05EA87-D5C6-4746-B79D-4FDB8CFF92F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766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E4EC-D093-4198-9630-981C1CCB55D3}" type="datetimeFigureOut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E486-F2A5-458F-9E7D-805C22C833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211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E4EC-D093-4198-9630-981C1CCB55D3}" type="datetimeFigureOut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E486-F2A5-458F-9E7D-805C22C833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92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E4EC-D093-4198-9630-981C1CCB55D3}" type="datetimeFigureOut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E486-F2A5-458F-9E7D-805C22C833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81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E4EC-D093-4198-9630-981C1CCB55D3}" type="datetimeFigureOut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E486-F2A5-458F-9E7D-805C22C833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28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E4EC-D093-4198-9630-981C1CCB55D3}" type="datetimeFigureOut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E486-F2A5-458F-9E7D-805C22C833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54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E4EC-D093-4198-9630-981C1CCB55D3}" type="datetimeFigureOut">
              <a:rPr lang="en-US" smtClean="0"/>
              <a:t>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E486-F2A5-458F-9E7D-805C22C833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053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E4EC-D093-4198-9630-981C1CCB55D3}" type="datetimeFigureOut">
              <a:rPr lang="en-US" smtClean="0"/>
              <a:t>6/14/2022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E486-F2A5-458F-9E7D-805C22C833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190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E4EC-D093-4198-9630-981C1CCB55D3}" type="datetimeFigureOut">
              <a:rPr lang="en-US" smtClean="0"/>
              <a:t>6/14/2022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E486-F2A5-458F-9E7D-805C22C833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5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E4EC-D093-4198-9630-981C1CCB55D3}" type="datetimeFigureOut">
              <a:rPr lang="en-US" smtClean="0"/>
              <a:t>6/14/2022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E486-F2A5-458F-9E7D-805C22C833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809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E4EC-D093-4198-9630-981C1CCB55D3}" type="datetimeFigureOut">
              <a:rPr lang="en-US" smtClean="0"/>
              <a:t>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E486-F2A5-458F-9E7D-805C22C833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92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2E4EC-D093-4198-9630-981C1CCB55D3}" type="datetimeFigureOut">
              <a:rPr lang="en-US" smtClean="0"/>
              <a:t>6/14/2022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DE486-F2A5-458F-9E7D-805C22C833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2E4EC-D093-4198-9630-981C1CCB55D3}" type="datetimeFigureOut">
              <a:rPr lang="en-US" smtClean="0"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DE486-F2A5-458F-9E7D-805C22C833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187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5" name="Straight Connector 84"/>
          <p:cNvCxnSpPr/>
          <p:nvPr/>
        </p:nvCxnSpPr>
        <p:spPr>
          <a:xfrm flipV="1">
            <a:off x="6666849" y="4614816"/>
            <a:ext cx="3195386" cy="12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6252903" y="6010868"/>
            <a:ext cx="319538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flipV="1">
            <a:off x="6246231" y="6585246"/>
            <a:ext cx="3195386" cy="12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flipV="1">
            <a:off x="1691711" y="321274"/>
            <a:ext cx="3195386" cy="126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flipV="1">
            <a:off x="1682013" y="1430860"/>
            <a:ext cx="3195386" cy="12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 flipV="1">
            <a:off x="1698934" y="1920508"/>
            <a:ext cx="3195386" cy="12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flipV="1">
            <a:off x="6220913" y="1977075"/>
            <a:ext cx="3195386" cy="12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6219511" y="309179"/>
            <a:ext cx="3195386" cy="12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3766765" y="4082345"/>
            <a:ext cx="2492976" cy="1738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9083383" y="5315157"/>
            <a:ext cx="35708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flipV="1">
            <a:off x="9073623" y="673544"/>
            <a:ext cx="35708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8" name="Straight Connector 117"/>
          <p:cNvCxnSpPr/>
          <p:nvPr/>
        </p:nvCxnSpPr>
        <p:spPr>
          <a:xfrm flipV="1">
            <a:off x="6161992" y="1355614"/>
            <a:ext cx="35708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/>
          <p:nvPr/>
        </p:nvCxnSpPr>
        <p:spPr>
          <a:xfrm flipV="1">
            <a:off x="6138681" y="632199"/>
            <a:ext cx="35708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 flipV="1">
            <a:off x="3570375" y="6271501"/>
            <a:ext cx="35708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V="1">
            <a:off x="1699931" y="5245355"/>
            <a:ext cx="3195386" cy="12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6169758" y="5286939"/>
            <a:ext cx="35708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 flipV="1">
            <a:off x="6245086" y="2830727"/>
            <a:ext cx="3195386" cy="12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3622991" y="2801931"/>
            <a:ext cx="710525" cy="2565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384714" y="567124"/>
            <a:ext cx="11750054" cy="6242977"/>
            <a:chOff x="314614" y="347454"/>
            <a:chExt cx="11671783" cy="6145952"/>
          </a:xfrm>
        </p:grpSpPr>
        <p:sp>
          <p:nvSpPr>
            <p:cNvPr id="11" name="Freeform 10"/>
            <p:cNvSpPr/>
            <p:nvPr/>
          </p:nvSpPr>
          <p:spPr>
            <a:xfrm>
              <a:off x="3765087" y="6236983"/>
              <a:ext cx="366831" cy="256423"/>
            </a:xfrm>
            <a:custGeom>
              <a:avLst/>
              <a:gdLst>
                <a:gd name="connsiteX0" fmla="*/ 0 w 366831"/>
                <a:gd name="connsiteY0" fmla="*/ 0 h 256423"/>
                <a:gd name="connsiteX1" fmla="*/ 183415 w 366831"/>
                <a:gd name="connsiteY1" fmla="*/ 0 h 256423"/>
                <a:gd name="connsiteX2" fmla="*/ 183415 w 366831"/>
                <a:gd name="connsiteY2" fmla="*/ 256423 h 256423"/>
                <a:gd name="connsiteX3" fmla="*/ 366831 w 366831"/>
                <a:gd name="connsiteY3" fmla="*/ 256423 h 2564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831" h="256423">
                  <a:moveTo>
                    <a:pt x="0" y="0"/>
                  </a:moveTo>
                  <a:lnTo>
                    <a:pt x="183415" y="0"/>
                  </a:lnTo>
                  <a:lnTo>
                    <a:pt x="183415" y="256423"/>
                  </a:lnTo>
                  <a:lnTo>
                    <a:pt x="366831" y="256423"/>
                  </a:lnTo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4927" tIns="117023" rIns="184926" bIns="117022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 dirty="0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3765087" y="5792453"/>
              <a:ext cx="366831" cy="444530"/>
            </a:xfrm>
            <a:custGeom>
              <a:avLst/>
              <a:gdLst>
                <a:gd name="connsiteX0" fmla="*/ 0 w 366831"/>
                <a:gd name="connsiteY0" fmla="*/ 444530 h 444530"/>
                <a:gd name="connsiteX1" fmla="*/ 183415 w 366831"/>
                <a:gd name="connsiteY1" fmla="*/ 444530 h 444530"/>
                <a:gd name="connsiteX2" fmla="*/ 183415 w 366831"/>
                <a:gd name="connsiteY2" fmla="*/ 0 h 444530"/>
                <a:gd name="connsiteX3" fmla="*/ 366831 w 366831"/>
                <a:gd name="connsiteY3" fmla="*/ 0 h 4445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6831" h="444530">
                  <a:moveTo>
                    <a:pt x="0" y="444530"/>
                  </a:moveTo>
                  <a:lnTo>
                    <a:pt x="183415" y="444530"/>
                  </a:lnTo>
                  <a:lnTo>
                    <a:pt x="183415" y="0"/>
                  </a:lnTo>
                  <a:lnTo>
                    <a:pt x="366831" y="0"/>
                  </a:lnTo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1707" tIns="207856" rIns="181707" bIns="207857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 dirty="0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1488155" y="3204371"/>
              <a:ext cx="261837" cy="2611648"/>
            </a:xfrm>
            <a:custGeom>
              <a:avLst/>
              <a:gdLst>
                <a:gd name="connsiteX0" fmla="*/ 0 w 261837"/>
                <a:gd name="connsiteY0" fmla="*/ 0 h 1887979"/>
                <a:gd name="connsiteX1" fmla="*/ 130918 w 261837"/>
                <a:gd name="connsiteY1" fmla="*/ 0 h 1887979"/>
                <a:gd name="connsiteX2" fmla="*/ 130918 w 261837"/>
                <a:gd name="connsiteY2" fmla="*/ 1887979 h 1887979"/>
                <a:gd name="connsiteX3" fmla="*/ 261837 w 261837"/>
                <a:gd name="connsiteY3" fmla="*/ 1887979 h 18879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1837" h="1887979">
                  <a:moveTo>
                    <a:pt x="0" y="0"/>
                  </a:moveTo>
                  <a:lnTo>
                    <a:pt x="130918" y="0"/>
                  </a:lnTo>
                  <a:lnTo>
                    <a:pt x="130918" y="1887979"/>
                  </a:lnTo>
                  <a:lnTo>
                    <a:pt x="261837" y="1887979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5967" tIns="896339" rIns="95968" bIns="896338" numCol="1" spcCol="1270" anchor="ctr" anchorCtr="0">
              <a:noAutofit/>
            </a:bodyPr>
            <a:lstStyle/>
            <a:p>
              <a:pPr lvl="0" algn="ctr" defTabSz="266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600" kern="1200" dirty="0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6198474" y="2235962"/>
              <a:ext cx="3386504" cy="236544"/>
            </a:xfrm>
            <a:custGeom>
              <a:avLst/>
              <a:gdLst>
                <a:gd name="connsiteX0" fmla="*/ 0 w 3386504"/>
                <a:gd name="connsiteY0" fmla="*/ 0 h 236544"/>
                <a:gd name="connsiteX1" fmla="*/ 1693252 w 3386504"/>
                <a:gd name="connsiteY1" fmla="*/ 0 h 236544"/>
                <a:gd name="connsiteX2" fmla="*/ 1693252 w 3386504"/>
                <a:gd name="connsiteY2" fmla="*/ 236544 h 236544"/>
                <a:gd name="connsiteX3" fmla="*/ 3386504 w 3386504"/>
                <a:gd name="connsiteY3" fmla="*/ 236544 h 236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86504" h="236544">
                  <a:moveTo>
                    <a:pt x="0" y="0"/>
                  </a:moveTo>
                  <a:lnTo>
                    <a:pt x="1693252" y="0"/>
                  </a:lnTo>
                  <a:lnTo>
                    <a:pt x="1693252" y="236544"/>
                  </a:lnTo>
                  <a:lnTo>
                    <a:pt x="3386504" y="236544"/>
                  </a:lnTo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621083" tIns="33403" rIns="1621084" bIns="33404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200" kern="1200" dirty="0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9235486" y="347454"/>
              <a:ext cx="333562" cy="138297"/>
            </a:xfrm>
            <a:custGeom>
              <a:avLst/>
              <a:gdLst>
                <a:gd name="connsiteX0" fmla="*/ 0 w 333562"/>
                <a:gd name="connsiteY0" fmla="*/ 0 h 138297"/>
                <a:gd name="connsiteX1" fmla="*/ 166781 w 333562"/>
                <a:gd name="connsiteY1" fmla="*/ 0 h 138297"/>
                <a:gd name="connsiteX2" fmla="*/ 166781 w 333562"/>
                <a:gd name="connsiteY2" fmla="*/ 138297 h 138297"/>
                <a:gd name="connsiteX3" fmla="*/ 333562 w 333562"/>
                <a:gd name="connsiteY3" fmla="*/ 138297 h 1382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3562" h="138297">
                  <a:moveTo>
                    <a:pt x="0" y="0"/>
                  </a:moveTo>
                  <a:lnTo>
                    <a:pt x="166781" y="0"/>
                  </a:lnTo>
                  <a:lnTo>
                    <a:pt x="166781" y="138297"/>
                  </a:lnTo>
                  <a:lnTo>
                    <a:pt x="333562" y="138297"/>
                  </a:lnTo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0454" tIns="60121" rIns="170454" bIns="60122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 dirty="0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6198474" y="347454"/>
              <a:ext cx="375323" cy="343879"/>
            </a:xfrm>
            <a:custGeom>
              <a:avLst/>
              <a:gdLst>
                <a:gd name="connsiteX0" fmla="*/ 0 w 375323"/>
                <a:gd name="connsiteY0" fmla="*/ 343879 h 343879"/>
                <a:gd name="connsiteX1" fmla="*/ 187661 w 375323"/>
                <a:gd name="connsiteY1" fmla="*/ 343879 h 343879"/>
                <a:gd name="connsiteX2" fmla="*/ 187661 w 375323"/>
                <a:gd name="connsiteY2" fmla="*/ 0 h 343879"/>
                <a:gd name="connsiteX3" fmla="*/ 375323 w 375323"/>
                <a:gd name="connsiteY3" fmla="*/ 0 h 3438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5323" h="343879">
                  <a:moveTo>
                    <a:pt x="0" y="343879"/>
                  </a:moveTo>
                  <a:lnTo>
                    <a:pt x="187661" y="343879"/>
                  </a:lnTo>
                  <a:lnTo>
                    <a:pt x="187661" y="0"/>
                  </a:lnTo>
                  <a:lnTo>
                    <a:pt x="375323" y="0"/>
                  </a:lnTo>
                </a:path>
              </a:pathLst>
            </a:custGeom>
            <a:noFill/>
            <a:ln>
              <a:noFill/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7635" tIns="159213" rIns="187637" bIns="159215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500" kern="1200" dirty="0"/>
            </a:p>
          </p:txBody>
        </p:sp>
        <p:sp>
          <p:nvSpPr>
            <p:cNvPr id="36" name="Freeform 35"/>
            <p:cNvSpPr/>
            <p:nvPr/>
          </p:nvSpPr>
          <p:spPr>
            <a:xfrm rot="16200000">
              <a:off x="-160212" y="2945485"/>
              <a:ext cx="2725122" cy="517773"/>
            </a:xfrm>
            <a:custGeom>
              <a:avLst/>
              <a:gdLst>
                <a:gd name="connsiteX0" fmla="*/ 0 w 2725122"/>
                <a:gd name="connsiteY0" fmla="*/ 0 h 517773"/>
                <a:gd name="connsiteX1" fmla="*/ 2725122 w 2725122"/>
                <a:gd name="connsiteY1" fmla="*/ 0 h 517773"/>
                <a:gd name="connsiteX2" fmla="*/ 2725122 w 2725122"/>
                <a:gd name="connsiteY2" fmla="*/ 517773 h 517773"/>
                <a:gd name="connsiteX3" fmla="*/ 0 w 2725122"/>
                <a:gd name="connsiteY3" fmla="*/ 517773 h 517773"/>
                <a:gd name="connsiteX4" fmla="*/ 0 w 2725122"/>
                <a:gd name="connsiteY4" fmla="*/ 0 h 517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25122" h="517773">
                  <a:moveTo>
                    <a:pt x="0" y="0"/>
                  </a:moveTo>
                  <a:lnTo>
                    <a:pt x="2725122" y="0"/>
                  </a:lnTo>
                  <a:lnTo>
                    <a:pt x="2725122" y="517773"/>
                  </a:lnTo>
                  <a:lnTo>
                    <a:pt x="0" y="517773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76000">
                  <a:srgbClr val="002060"/>
                </a:gs>
                <a:gs pos="50000">
                  <a:schemeClr val="accent5">
                    <a:lumMod val="75000"/>
                    <a:tint val="44500"/>
                    <a:satMod val="160000"/>
                  </a:schemeClr>
                </a:gs>
                <a:gs pos="100000">
                  <a:schemeClr val="accent5">
                    <a:lumMod val="75000"/>
                    <a:tint val="23500"/>
                    <a:satMod val="16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794" tIns="10794" rIns="10795" bIns="10795" numCol="1" spcCol="1270" anchor="ctr" anchorCtr="0">
              <a:noAutofit/>
            </a:bodyPr>
            <a:lstStyle/>
            <a:p>
              <a:pPr lvl="0" algn="ctr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b="0" kern="1200" cap="none" spc="0" dirty="0" smtClean="0">
                  <a:ln w="0">
                    <a:noFill/>
                  </a:ln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Laura Stradley</a:t>
              </a:r>
              <a:br>
                <a:rPr lang="en-US" sz="1700" b="0" kern="1200" cap="none" spc="0" dirty="0" smtClean="0">
                  <a:ln w="0">
                    <a:noFill/>
                  </a:ln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</a:br>
              <a:r>
                <a:rPr lang="en-US" sz="1700" b="0" kern="1200" cap="none" spc="0" dirty="0" smtClean="0">
                  <a:ln w="0">
                    <a:noFill/>
                  </a:ln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Executive Director</a:t>
              </a:r>
              <a:endParaRPr lang="en-US" sz="1700" b="0" kern="1200" cap="none" spc="0" dirty="0">
                <a:ln w="0">
                  <a:noFill/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38" name="Freeform 37"/>
            <p:cNvSpPr/>
            <p:nvPr/>
          </p:nvSpPr>
          <p:spPr>
            <a:xfrm>
              <a:off x="1725363" y="2284351"/>
              <a:ext cx="1962283" cy="533145"/>
            </a:xfrm>
            <a:custGeom>
              <a:avLst/>
              <a:gdLst>
                <a:gd name="connsiteX0" fmla="*/ 0 w 2064941"/>
                <a:gd name="connsiteY0" fmla="*/ 0 h 517773"/>
                <a:gd name="connsiteX1" fmla="*/ 2064941 w 2064941"/>
                <a:gd name="connsiteY1" fmla="*/ 0 h 517773"/>
                <a:gd name="connsiteX2" fmla="*/ 2064941 w 2064941"/>
                <a:gd name="connsiteY2" fmla="*/ 517773 h 517773"/>
                <a:gd name="connsiteX3" fmla="*/ 0 w 2064941"/>
                <a:gd name="connsiteY3" fmla="*/ 517773 h 517773"/>
                <a:gd name="connsiteX4" fmla="*/ 0 w 2064941"/>
                <a:gd name="connsiteY4" fmla="*/ 0 h 517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4941" h="517773">
                  <a:moveTo>
                    <a:pt x="0" y="0"/>
                  </a:moveTo>
                  <a:lnTo>
                    <a:pt x="2064941" y="0"/>
                  </a:lnTo>
                  <a:lnTo>
                    <a:pt x="2064941" y="517773"/>
                  </a:lnTo>
                  <a:lnTo>
                    <a:pt x="0" y="5177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0" kern="1200" cap="none" spc="0" dirty="0" smtClean="0">
                  <a:ln w="0">
                    <a:noFill/>
                  </a:ln>
                  <a:solidFill>
                    <a:schemeClr val="tx1"/>
                  </a:solidFill>
                  <a:effectLst/>
                </a:rPr>
                <a:t>Allison Tursi</a:t>
              </a:r>
              <a:br>
                <a:rPr lang="en-US" sz="900" b="0" kern="1200" cap="none" spc="0" dirty="0" smtClean="0">
                  <a:ln w="0">
                    <a:noFill/>
                  </a:ln>
                  <a:solidFill>
                    <a:schemeClr val="tx1"/>
                  </a:solidFill>
                  <a:effectLst/>
                </a:rPr>
              </a:br>
              <a:r>
                <a:rPr lang="en-US" sz="900" b="0" kern="1200" cap="none" spc="0" dirty="0" smtClean="0">
                  <a:ln w="0">
                    <a:noFill/>
                  </a:ln>
                  <a:solidFill>
                    <a:schemeClr val="tx1"/>
                  </a:solidFill>
                  <a:effectLst/>
                </a:rPr>
                <a:t>Director of Human Resources</a:t>
              </a:r>
              <a:endParaRPr lang="en-US" sz="900" b="0" kern="1200" cap="none" spc="0" dirty="0">
                <a:ln w="0"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2" name="Freeform 41"/>
            <p:cNvSpPr/>
            <p:nvPr/>
          </p:nvSpPr>
          <p:spPr>
            <a:xfrm>
              <a:off x="4091835" y="944899"/>
              <a:ext cx="2031892" cy="460291"/>
            </a:xfrm>
            <a:custGeom>
              <a:avLst/>
              <a:gdLst>
                <a:gd name="connsiteX0" fmla="*/ 0 w 2071428"/>
                <a:gd name="connsiteY0" fmla="*/ 0 h 517773"/>
                <a:gd name="connsiteX1" fmla="*/ 2071428 w 2071428"/>
                <a:gd name="connsiteY1" fmla="*/ 0 h 517773"/>
                <a:gd name="connsiteX2" fmla="*/ 2071428 w 2071428"/>
                <a:gd name="connsiteY2" fmla="*/ 517773 h 517773"/>
                <a:gd name="connsiteX3" fmla="*/ 0 w 2071428"/>
                <a:gd name="connsiteY3" fmla="*/ 517773 h 517773"/>
                <a:gd name="connsiteX4" fmla="*/ 0 w 2071428"/>
                <a:gd name="connsiteY4" fmla="*/ 0 h 517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71428" h="517773">
                  <a:moveTo>
                    <a:pt x="0" y="0"/>
                  </a:moveTo>
                  <a:lnTo>
                    <a:pt x="2071428" y="0"/>
                  </a:lnTo>
                  <a:lnTo>
                    <a:pt x="2071428" y="517773"/>
                  </a:lnTo>
                  <a:lnTo>
                    <a:pt x="0" y="5177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1" dirty="0" smtClean="0">
                  <a:ln w="0">
                    <a:noFill/>
                  </a:ln>
                  <a:solidFill>
                    <a:schemeClr val="tx1"/>
                  </a:solidFill>
                </a:rPr>
                <a:t>Supportive Services</a:t>
              </a:r>
              <a:endParaRPr lang="en-US" sz="900" b="1" kern="1200" cap="none" spc="0" dirty="0">
                <a:ln w="0"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3" name="Freeform 42"/>
            <p:cNvSpPr/>
            <p:nvPr/>
          </p:nvSpPr>
          <p:spPr>
            <a:xfrm>
              <a:off x="6385536" y="907028"/>
              <a:ext cx="2622185" cy="425422"/>
            </a:xfrm>
            <a:custGeom>
              <a:avLst/>
              <a:gdLst>
                <a:gd name="connsiteX0" fmla="*/ 0 w 2661688"/>
                <a:gd name="connsiteY0" fmla="*/ 0 h 517773"/>
                <a:gd name="connsiteX1" fmla="*/ 2661688 w 2661688"/>
                <a:gd name="connsiteY1" fmla="*/ 0 h 517773"/>
                <a:gd name="connsiteX2" fmla="*/ 2661688 w 2661688"/>
                <a:gd name="connsiteY2" fmla="*/ 517773 h 517773"/>
                <a:gd name="connsiteX3" fmla="*/ 0 w 2661688"/>
                <a:gd name="connsiteY3" fmla="*/ 517773 h 517773"/>
                <a:gd name="connsiteX4" fmla="*/ 0 w 2661688"/>
                <a:gd name="connsiteY4" fmla="*/ 0 h 517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61688" h="517773">
                  <a:moveTo>
                    <a:pt x="0" y="0"/>
                  </a:moveTo>
                  <a:lnTo>
                    <a:pt x="2661688" y="0"/>
                  </a:lnTo>
                  <a:lnTo>
                    <a:pt x="2661688" y="517773"/>
                  </a:lnTo>
                  <a:lnTo>
                    <a:pt x="0" y="5177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0" kern="1200" cap="none" spc="0" dirty="0" smtClean="0">
                  <a:ln w="0">
                    <a:noFill/>
                  </a:ln>
                  <a:solidFill>
                    <a:schemeClr val="tx1"/>
                  </a:solidFill>
                  <a:effectLst/>
                </a:rPr>
                <a:t>Marianne Sernoffsky  </a:t>
              </a: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dirty="0" smtClean="0">
                  <a:ln w="0">
                    <a:noFill/>
                  </a:ln>
                  <a:solidFill>
                    <a:schemeClr val="tx1"/>
                  </a:solidFill>
                </a:rPr>
                <a:t>Supportive Services </a:t>
              </a:r>
              <a:r>
                <a:rPr lang="en-US" sz="900" b="0" kern="1200" cap="none" spc="0" dirty="0" smtClean="0">
                  <a:ln w="0">
                    <a:noFill/>
                  </a:ln>
                  <a:solidFill>
                    <a:schemeClr val="tx1"/>
                  </a:solidFill>
                  <a:effectLst/>
                </a:rPr>
                <a:t>Manager</a:t>
              </a:r>
              <a:endParaRPr lang="en-US" sz="900" b="0" kern="1200" cap="none" spc="0" dirty="0">
                <a:ln w="0">
                  <a:noFill/>
                </a:ln>
                <a:solidFill>
                  <a:srgbClr val="FF0000"/>
                </a:solidFill>
                <a:effectLst/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4099274" y="1515315"/>
              <a:ext cx="2025632" cy="477618"/>
            </a:xfrm>
            <a:custGeom>
              <a:avLst/>
              <a:gdLst>
                <a:gd name="connsiteX0" fmla="*/ 0 w 2069187"/>
                <a:gd name="connsiteY0" fmla="*/ 0 h 517773"/>
                <a:gd name="connsiteX1" fmla="*/ 2069187 w 2069187"/>
                <a:gd name="connsiteY1" fmla="*/ 0 h 517773"/>
                <a:gd name="connsiteX2" fmla="*/ 2069187 w 2069187"/>
                <a:gd name="connsiteY2" fmla="*/ 517773 h 517773"/>
                <a:gd name="connsiteX3" fmla="*/ 0 w 2069187"/>
                <a:gd name="connsiteY3" fmla="*/ 517773 h 517773"/>
                <a:gd name="connsiteX4" fmla="*/ 0 w 2069187"/>
                <a:gd name="connsiteY4" fmla="*/ 0 h 517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9187" h="517773">
                  <a:moveTo>
                    <a:pt x="0" y="0"/>
                  </a:moveTo>
                  <a:lnTo>
                    <a:pt x="2069187" y="0"/>
                  </a:lnTo>
                  <a:lnTo>
                    <a:pt x="2069187" y="517773"/>
                  </a:lnTo>
                  <a:lnTo>
                    <a:pt x="0" y="5177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1" kern="1200" cap="none" spc="0" dirty="0" smtClean="0">
                  <a:ln w="0">
                    <a:noFill/>
                  </a:ln>
                  <a:solidFill>
                    <a:schemeClr val="tx1"/>
                  </a:solidFill>
                  <a:effectLst/>
                </a:rPr>
                <a:t>Employment &amp; Training</a:t>
              </a:r>
              <a:endParaRPr lang="en-US" sz="900" b="1" kern="1200" cap="none" spc="0" dirty="0">
                <a:ln w="0"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6392087" y="1494763"/>
              <a:ext cx="2615635" cy="445527"/>
            </a:xfrm>
            <a:custGeom>
              <a:avLst/>
              <a:gdLst>
                <a:gd name="connsiteX0" fmla="*/ 0 w 2664066"/>
                <a:gd name="connsiteY0" fmla="*/ 0 h 530691"/>
                <a:gd name="connsiteX1" fmla="*/ 2664066 w 2664066"/>
                <a:gd name="connsiteY1" fmla="*/ 0 h 530691"/>
                <a:gd name="connsiteX2" fmla="*/ 2664066 w 2664066"/>
                <a:gd name="connsiteY2" fmla="*/ 530691 h 530691"/>
                <a:gd name="connsiteX3" fmla="*/ 0 w 2664066"/>
                <a:gd name="connsiteY3" fmla="*/ 530691 h 530691"/>
                <a:gd name="connsiteX4" fmla="*/ 0 w 2664066"/>
                <a:gd name="connsiteY4" fmla="*/ 0 h 5306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64066" h="530691">
                  <a:moveTo>
                    <a:pt x="0" y="0"/>
                  </a:moveTo>
                  <a:lnTo>
                    <a:pt x="2664066" y="0"/>
                  </a:lnTo>
                  <a:lnTo>
                    <a:pt x="2664066" y="530691"/>
                  </a:lnTo>
                  <a:lnTo>
                    <a:pt x="0" y="53069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317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0" kern="1200" cap="none" spc="0" dirty="0" smtClean="0">
                  <a:ln w="0">
                    <a:noFill/>
                  </a:ln>
                  <a:solidFill>
                    <a:schemeClr val="tx1"/>
                  </a:solidFill>
                  <a:effectLst/>
                </a:rPr>
                <a:t>Nena Siverd  </a:t>
              </a:r>
              <a:br>
                <a:rPr lang="en-US" sz="900" b="0" kern="1200" cap="none" spc="0" dirty="0" smtClean="0">
                  <a:ln w="0">
                    <a:noFill/>
                  </a:ln>
                  <a:solidFill>
                    <a:schemeClr val="tx1"/>
                  </a:solidFill>
                  <a:effectLst/>
                </a:rPr>
              </a:br>
              <a:r>
                <a:rPr lang="en-US" sz="900" b="0" kern="1200" cap="none" spc="0" dirty="0" smtClean="0">
                  <a:ln w="0">
                    <a:noFill/>
                  </a:ln>
                  <a:solidFill>
                    <a:schemeClr val="tx1"/>
                  </a:solidFill>
                  <a:effectLst/>
                </a:rPr>
                <a:t>Employment </a:t>
              </a:r>
              <a:r>
                <a:rPr lang="en-US" sz="900" dirty="0" smtClean="0">
                  <a:ln w="0">
                    <a:noFill/>
                  </a:ln>
                  <a:solidFill>
                    <a:schemeClr val="tx1"/>
                  </a:solidFill>
                </a:rPr>
                <a:t>&amp; Training</a:t>
              </a:r>
              <a:r>
                <a:rPr lang="en-US" sz="900" b="0" kern="1200" cap="none" spc="0" dirty="0" smtClean="0">
                  <a:ln w="0">
                    <a:noFill/>
                  </a:ln>
                  <a:solidFill>
                    <a:schemeClr val="tx1"/>
                  </a:solidFill>
                  <a:effectLst/>
                </a:rPr>
                <a:t> Manager</a:t>
              </a:r>
              <a:endParaRPr lang="en-US" sz="900" b="0" kern="1200" cap="none" spc="0" dirty="0">
                <a:ln w="0"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9268484" y="1529241"/>
              <a:ext cx="2687063" cy="753130"/>
            </a:xfrm>
            <a:custGeom>
              <a:avLst/>
              <a:gdLst>
                <a:gd name="connsiteX0" fmla="*/ 0 w 2295179"/>
                <a:gd name="connsiteY0" fmla="*/ 0 h 673027"/>
                <a:gd name="connsiteX1" fmla="*/ 2295179 w 2295179"/>
                <a:gd name="connsiteY1" fmla="*/ 0 h 673027"/>
                <a:gd name="connsiteX2" fmla="*/ 2295179 w 2295179"/>
                <a:gd name="connsiteY2" fmla="*/ 673027 h 673027"/>
                <a:gd name="connsiteX3" fmla="*/ 0 w 2295179"/>
                <a:gd name="connsiteY3" fmla="*/ 673027 h 673027"/>
                <a:gd name="connsiteX4" fmla="*/ 0 w 2295179"/>
                <a:gd name="connsiteY4" fmla="*/ 0 h 673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5179" h="673027">
                  <a:moveTo>
                    <a:pt x="0" y="0"/>
                  </a:moveTo>
                  <a:lnTo>
                    <a:pt x="2295179" y="0"/>
                  </a:lnTo>
                  <a:lnTo>
                    <a:pt x="2295179" y="673027"/>
                  </a:lnTo>
                  <a:lnTo>
                    <a:pt x="0" y="6730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algn="ctr" defTabSz="400050">
                <a:spcBef>
                  <a:spcPct val="0"/>
                </a:spcBef>
                <a:spcAft>
                  <a:spcPts val="100"/>
                </a:spcAft>
              </a:pPr>
              <a:endParaRPr lang="en-US" sz="900" dirty="0" smtClean="0">
                <a:ln w="0">
                  <a:noFill/>
                </a:ln>
                <a:solidFill>
                  <a:schemeClr val="tx1"/>
                </a:solidFill>
              </a:endParaRPr>
            </a:p>
            <a:p>
              <a:pPr algn="ctr" defTabSz="400050">
                <a:spcBef>
                  <a:spcPct val="0"/>
                </a:spcBef>
                <a:spcAft>
                  <a:spcPts val="100"/>
                </a:spcAft>
              </a:pPr>
              <a:r>
                <a:rPr lang="en-US" sz="850" dirty="0" smtClean="0">
                  <a:ln w="0">
                    <a:noFill/>
                  </a:ln>
                  <a:solidFill>
                    <a:schemeClr val="tx1"/>
                  </a:solidFill>
                </a:rPr>
                <a:t>Dave VanBlarcom</a:t>
              </a:r>
              <a:r>
                <a:rPr lang="en-US" sz="850" b="0" kern="1200" cap="none" spc="0" dirty="0" smtClean="0">
                  <a:ln w="0">
                    <a:noFill/>
                  </a:ln>
                  <a:solidFill>
                    <a:schemeClr val="tx1"/>
                  </a:solidFill>
                  <a:effectLst/>
                </a:rPr>
                <a:t>– Asst. Mgr./Employment Spec.</a:t>
              </a:r>
              <a:r>
                <a:rPr lang="en-US" sz="850" dirty="0" smtClean="0">
                  <a:ln w="0">
                    <a:noFill/>
                  </a:ln>
                  <a:solidFill>
                    <a:schemeClr val="tx1"/>
                  </a:solidFill>
                </a:rPr>
                <a:t> </a:t>
              </a:r>
              <a:endParaRPr lang="en-US" sz="850" dirty="0">
                <a:ln w="0">
                  <a:noFill/>
                </a:ln>
                <a:solidFill>
                  <a:schemeClr val="tx1"/>
                </a:solidFill>
              </a:endParaRPr>
            </a:p>
            <a:p>
              <a:pPr algn="ctr" defTabSz="400050">
                <a:spcBef>
                  <a:spcPct val="0"/>
                </a:spcBef>
                <a:spcAft>
                  <a:spcPts val="100"/>
                </a:spcAft>
              </a:pPr>
              <a:r>
                <a:rPr lang="en-US" sz="850" dirty="0" smtClean="0">
                  <a:ln w="0">
                    <a:noFill/>
                  </a:ln>
                  <a:solidFill>
                    <a:schemeClr val="tx1"/>
                  </a:solidFill>
                </a:rPr>
                <a:t>Judy </a:t>
              </a:r>
              <a:r>
                <a:rPr lang="en-US" sz="850" dirty="0">
                  <a:ln w="0">
                    <a:noFill/>
                  </a:ln>
                  <a:solidFill>
                    <a:schemeClr val="tx1"/>
                  </a:solidFill>
                </a:rPr>
                <a:t>Leone– Outreach/Program Spec.   </a:t>
              </a:r>
              <a:endParaRPr lang="en-US" sz="850" dirty="0" smtClean="0">
                <a:ln w="0">
                  <a:noFill/>
                </a:ln>
                <a:solidFill>
                  <a:schemeClr val="tx1"/>
                </a:solidFill>
              </a:endParaRPr>
            </a:p>
            <a:p>
              <a:pPr algn="ctr" defTabSz="400050">
                <a:spcBef>
                  <a:spcPct val="0"/>
                </a:spcBef>
                <a:spcAft>
                  <a:spcPts val="100"/>
                </a:spcAft>
              </a:pPr>
              <a:r>
                <a:rPr lang="en-US" sz="850" dirty="0" smtClean="0">
                  <a:ln w="0">
                    <a:noFill/>
                  </a:ln>
                  <a:solidFill>
                    <a:schemeClr val="tx1"/>
                  </a:solidFill>
                </a:rPr>
                <a:t>John Berggren – Outreach Program Specialist         </a:t>
              </a:r>
              <a:endParaRPr lang="en-US" sz="850" dirty="0">
                <a:ln w="0">
                  <a:noFill/>
                </a:ln>
                <a:solidFill>
                  <a:schemeClr val="tx1"/>
                </a:solidFill>
              </a:endParaRPr>
            </a:p>
            <a:p>
              <a:pPr lvl="0" algn="ctr" defTabSz="400050">
                <a:spcBef>
                  <a:spcPct val="0"/>
                </a:spcBef>
                <a:spcAft>
                  <a:spcPts val="100"/>
                </a:spcAft>
              </a:pPr>
              <a:r>
                <a:rPr lang="en-US" sz="850" dirty="0" smtClean="0">
                  <a:ln w="0">
                    <a:noFill/>
                  </a:ln>
                  <a:solidFill>
                    <a:schemeClr val="tx1"/>
                  </a:solidFill>
                </a:rPr>
                <a:t>Sean Holly– </a:t>
              </a:r>
              <a:r>
                <a:rPr lang="en-US" sz="850" dirty="0">
                  <a:ln w="0">
                    <a:noFill/>
                  </a:ln>
                  <a:solidFill>
                    <a:schemeClr val="tx1"/>
                  </a:solidFill>
                </a:rPr>
                <a:t>Training Coordinator </a:t>
              </a:r>
              <a:endParaRPr lang="en-US" sz="850" dirty="0" smtClean="0">
                <a:ln w="0">
                  <a:noFill/>
                </a:ln>
                <a:solidFill>
                  <a:schemeClr val="tx1"/>
                </a:solidFill>
              </a:endParaRPr>
            </a:p>
            <a:p>
              <a:pPr lvl="0" algn="ctr" defTabSz="400050">
                <a:spcBef>
                  <a:spcPct val="0"/>
                </a:spcBef>
                <a:spcAft>
                  <a:spcPts val="100"/>
                </a:spcAft>
              </a:pPr>
              <a:r>
                <a:rPr lang="en-US" sz="850" dirty="0" smtClean="0">
                  <a:ln w="0">
                    <a:noFill/>
                  </a:ln>
                  <a:solidFill>
                    <a:schemeClr val="tx1"/>
                  </a:solidFill>
                </a:rPr>
                <a:t>Jim Petropoulos – Intake Specialist</a:t>
              </a:r>
            </a:p>
            <a:p>
              <a:pPr lvl="0" algn="ctr" defTabSz="400050">
                <a:spcBef>
                  <a:spcPct val="0"/>
                </a:spcBef>
                <a:spcAft>
                  <a:spcPts val="100"/>
                </a:spcAft>
              </a:pPr>
              <a:r>
                <a:rPr lang="en-US" sz="900" b="0" kern="1200" cap="none" spc="0" dirty="0" smtClean="0">
                  <a:ln w="0">
                    <a:noFill/>
                  </a:ln>
                  <a:solidFill>
                    <a:schemeClr val="tx1"/>
                  </a:solidFill>
                  <a:effectLst/>
                </a:rPr>
                <a:t>.</a:t>
              </a:r>
              <a:endParaRPr lang="en-US" sz="900" dirty="0">
                <a:ln w="0">
                  <a:noFill/>
                </a:ln>
                <a:solidFill>
                  <a:schemeClr val="tx1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4097725" y="2329067"/>
              <a:ext cx="2052454" cy="481322"/>
            </a:xfrm>
            <a:custGeom>
              <a:avLst/>
              <a:gdLst>
                <a:gd name="connsiteX0" fmla="*/ 0 w 2069187"/>
                <a:gd name="connsiteY0" fmla="*/ 0 h 517773"/>
                <a:gd name="connsiteX1" fmla="*/ 2069187 w 2069187"/>
                <a:gd name="connsiteY1" fmla="*/ 0 h 517773"/>
                <a:gd name="connsiteX2" fmla="*/ 2069187 w 2069187"/>
                <a:gd name="connsiteY2" fmla="*/ 517773 h 517773"/>
                <a:gd name="connsiteX3" fmla="*/ 0 w 2069187"/>
                <a:gd name="connsiteY3" fmla="*/ 517773 h 517773"/>
                <a:gd name="connsiteX4" fmla="*/ 0 w 2069187"/>
                <a:gd name="connsiteY4" fmla="*/ 0 h 517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9187" h="517773">
                  <a:moveTo>
                    <a:pt x="0" y="0"/>
                  </a:moveTo>
                  <a:lnTo>
                    <a:pt x="2069187" y="0"/>
                  </a:lnTo>
                  <a:lnTo>
                    <a:pt x="2069187" y="517773"/>
                  </a:lnTo>
                  <a:lnTo>
                    <a:pt x="0" y="5177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1" kern="1200" cap="none" spc="0" dirty="0" smtClean="0">
                  <a:ln w="0">
                    <a:noFill/>
                  </a:ln>
                  <a:solidFill>
                    <a:schemeClr val="tx1"/>
                  </a:solidFill>
                  <a:effectLst/>
                </a:rPr>
                <a:t>Facilities/IT</a:t>
              </a:r>
              <a:endParaRPr lang="en-US" sz="900" b="1" kern="1200" cap="none" spc="0" dirty="0">
                <a:ln w="0"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9277261" y="2327001"/>
              <a:ext cx="2687851" cy="697521"/>
            </a:xfrm>
            <a:custGeom>
              <a:avLst/>
              <a:gdLst>
                <a:gd name="connsiteX0" fmla="*/ 0 w 2298983"/>
                <a:gd name="connsiteY0" fmla="*/ 0 h 459068"/>
                <a:gd name="connsiteX1" fmla="*/ 2298983 w 2298983"/>
                <a:gd name="connsiteY1" fmla="*/ 0 h 459068"/>
                <a:gd name="connsiteX2" fmla="*/ 2298983 w 2298983"/>
                <a:gd name="connsiteY2" fmla="*/ 459068 h 459068"/>
                <a:gd name="connsiteX3" fmla="*/ 0 w 2298983"/>
                <a:gd name="connsiteY3" fmla="*/ 459068 h 459068"/>
                <a:gd name="connsiteX4" fmla="*/ 0 w 2298983"/>
                <a:gd name="connsiteY4" fmla="*/ 0 h 459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8983" h="459068">
                  <a:moveTo>
                    <a:pt x="0" y="0"/>
                  </a:moveTo>
                  <a:lnTo>
                    <a:pt x="2298983" y="0"/>
                  </a:lnTo>
                  <a:lnTo>
                    <a:pt x="2298983" y="459068"/>
                  </a:lnTo>
                  <a:lnTo>
                    <a:pt x="0" y="4590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endParaRPr lang="en-US" sz="850" b="0" kern="1200" cap="none" spc="0" dirty="0" smtClean="0">
                <a:ln w="0">
                  <a:noFill/>
                </a:ln>
                <a:solidFill>
                  <a:schemeClr val="tx1"/>
                </a:solidFill>
                <a:effectLst/>
              </a:endParaRPr>
            </a:p>
            <a:p>
              <a:pPr lvl="0" algn="ctr" defTabSz="40005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850" b="0" kern="1200" cap="none" spc="0" dirty="0" smtClean="0">
                  <a:ln w="0">
                    <a:noFill/>
                  </a:ln>
                  <a:solidFill>
                    <a:schemeClr val="tx1"/>
                  </a:solidFill>
                  <a:effectLst/>
                </a:rPr>
                <a:t>Migdalia Lopez - Facilities Janitor</a:t>
              </a:r>
            </a:p>
            <a:p>
              <a:pPr lvl="0" algn="ctr" defTabSz="40005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850" dirty="0" smtClean="0">
                  <a:ln w="0">
                    <a:noFill/>
                  </a:ln>
                  <a:solidFill>
                    <a:schemeClr val="tx1"/>
                  </a:solidFill>
                </a:rPr>
                <a:t>Jon Litto – Facilities Support</a:t>
              </a:r>
              <a:endParaRPr lang="en-US" sz="850" b="0" kern="1200" cap="none" spc="0" dirty="0" smtClean="0">
                <a:ln w="0">
                  <a:noFill/>
                </a:ln>
                <a:solidFill>
                  <a:schemeClr val="tx1"/>
                </a:solidFill>
                <a:effectLst/>
              </a:endParaRPr>
            </a:p>
            <a:p>
              <a:pPr lvl="0" algn="ctr" defTabSz="40005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850" dirty="0" smtClean="0">
                  <a:ln w="0">
                    <a:noFill/>
                  </a:ln>
                  <a:solidFill>
                    <a:schemeClr val="tx1"/>
                  </a:solidFill>
                </a:rPr>
                <a:t>Paul </a:t>
              </a:r>
              <a:r>
                <a:rPr lang="en-US" sz="850" dirty="0" smtClean="0">
                  <a:ln w="0">
                    <a:noFill/>
                  </a:ln>
                  <a:solidFill>
                    <a:schemeClr val="tx1"/>
                  </a:solidFill>
                </a:rPr>
                <a:t>Cooper– </a:t>
              </a:r>
              <a:r>
                <a:rPr lang="en-US" sz="850" dirty="0">
                  <a:ln w="0">
                    <a:noFill/>
                  </a:ln>
                  <a:solidFill>
                    <a:schemeClr val="tx1"/>
                  </a:solidFill>
                </a:rPr>
                <a:t>Security Officer</a:t>
              </a:r>
            </a:p>
            <a:p>
              <a:pPr lvl="0" algn="ctr" defTabSz="40005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850" dirty="0">
                  <a:ln w="0">
                    <a:noFill/>
                  </a:ln>
                  <a:solidFill>
                    <a:schemeClr val="tx1"/>
                  </a:solidFill>
                </a:rPr>
                <a:t>Michael Williams – Security </a:t>
              </a:r>
              <a:r>
                <a:rPr lang="en-US" sz="850" dirty="0" smtClean="0">
                  <a:ln w="0">
                    <a:noFill/>
                  </a:ln>
                  <a:solidFill>
                    <a:schemeClr val="tx1"/>
                  </a:solidFill>
                </a:rPr>
                <a:t>Officer</a:t>
              </a:r>
            </a:p>
            <a:p>
              <a:pPr lvl="0" algn="ctr" defTabSz="40005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850" dirty="0" smtClean="0">
                  <a:ln w="0">
                    <a:noFill/>
                  </a:ln>
                  <a:solidFill>
                    <a:schemeClr val="tx1"/>
                  </a:solidFill>
                </a:rPr>
                <a:t>Richard Vargas – Security Officer</a:t>
              </a:r>
              <a:endParaRPr lang="en-US" sz="850" dirty="0">
                <a:ln w="0">
                  <a:noFill/>
                </a:ln>
                <a:solidFill>
                  <a:schemeClr val="tx1"/>
                </a:solidFill>
              </a:endParaRPr>
            </a:p>
            <a:p>
              <a:pPr lvl="0" algn="ctr" defTabSz="40005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endParaRPr lang="en-US" sz="850" b="0" kern="1200" cap="none" spc="0" dirty="0" smtClean="0">
                <a:ln w="0"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4087737" y="6049183"/>
              <a:ext cx="2068422" cy="428401"/>
            </a:xfrm>
            <a:custGeom>
              <a:avLst/>
              <a:gdLst>
                <a:gd name="connsiteX0" fmla="*/ 0 w 2068422"/>
                <a:gd name="connsiteY0" fmla="*/ 0 h 517773"/>
                <a:gd name="connsiteX1" fmla="*/ 2068422 w 2068422"/>
                <a:gd name="connsiteY1" fmla="*/ 0 h 517773"/>
                <a:gd name="connsiteX2" fmla="*/ 2068422 w 2068422"/>
                <a:gd name="connsiteY2" fmla="*/ 517773 h 517773"/>
                <a:gd name="connsiteX3" fmla="*/ 0 w 2068422"/>
                <a:gd name="connsiteY3" fmla="*/ 517773 h 517773"/>
                <a:gd name="connsiteX4" fmla="*/ 0 w 2068422"/>
                <a:gd name="connsiteY4" fmla="*/ 0 h 517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8422" h="517773">
                  <a:moveTo>
                    <a:pt x="0" y="0"/>
                  </a:moveTo>
                  <a:lnTo>
                    <a:pt x="2068422" y="0"/>
                  </a:lnTo>
                  <a:lnTo>
                    <a:pt x="2068422" y="517773"/>
                  </a:lnTo>
                  <a:lnTo>
                    <a:pt x="0" y="5177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900" b="1" dirty="0" smtClean="0">
                  <a:ln w="0">
                    <a:noFill/>
                  </a:ln>
                  <a:solidFill>
                    <a:schemeClr val="tx1"/>
                  </a:solidFill>
                </a:rPr>
                <a:t>E-Flag Store</a:t>
              </a:r>
              <a:endParaRPr lang="en-US" sz="900" b="1" kern="1200" cap="none" spc="0" dirty="0">
                <a:ln w="0"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7" name="Freeform 56"/>
            <p:cNvSpPr/>
            <p:nvPr/>
          </p:nvSpPr>
          <p:spPr>
            <a:xfrm>
              <a:off x="1724014" y="5626510"/>
              <a:ext cx="1919662" cy="563611"/>
            </a:xfrm>
            <a:custGeom>
              <a:avLst/>
              <a:gdLst>
                <a:gd name="connsiteX0" fmla="*/ 0 w 2069187"/>
                <a:gd name="connsiteY0" fmla="*/ 0 h 517773"/>
                <a:gd name="connsiteX1" fmla="*/ 2069187 w 2069187"/>
                <a:gd name="connsiteY1" fmla="*/ 0 h 517773"/>
                <a:gd name="connsiteX2" fmla="*/ 2069187 w 2069187"/>
                <a:gd name="connsiteY2" fmla="*/ 517773 h 517773"/>
                <a:gd name="connsiteX3" fmla="*/ 0 w 2069187"/>
                <a:gd name="connsiteY3" fmla="*/ 517773 h 517773"/>
                <a:gd name="connsiteX4" fmla="*/ 0 w 2069187"/>
                <a:gd name="connsiteY4" fmla="*/ 0 h 517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9187" h="517773">
                  <a:moveTo>
                    <a:pt x="0" y="0"/>
                  </a:moveTo>
                  <a:lnTo>
                    <a:pt x="2069187" y="0"/>
                  </a:lnTo>
                  <a:lnTo>
                    <a:pt x="2069187" y="517773"/>
                  </a:lnTo>
                  <a:lnTo>
                    <a:pt x="0" y="5177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0" kern="12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Joan Brandenburg</a:t>
              </a:r>
              <a:br>
                <a:rPr lang="en-US" sz="900" b="0" kern="12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</a:br>
              <a:r>
                <a:rPr lang="en-US" sz="900" b="0" kern="12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Director of Advancement</a:t>
              </a:r>
              <a:endParaRPr lang="en-US" sz="900" b="0" kern="120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>
              <a:off x="4069089" y="5448024"/>
              <a:ext cx="2069187" cy="517773"/>
            </a:xfrm>
            <a:custGeom>
              <a:avLst/>
              <a:gdLst>
                <a:gd name="connsiteX0" fmla="*/ 0 w 2069187"/>
                <a:gd name="connsiteY0" fmla="*/ 0 h 517773"/>
                <a:gd name="connsiteX1" fmla="*/ 2069187 w 2069187"/>
                <a:gd name="connsiteY1" fmla="*/ 0 h 517773"/>
                <a:gd name="connsiteX2" fmla="*/ 2069187 w 2069187"/>
                <a:gd name="connsiteY2" fmla="*/ 517773 h 517773"/>
                <a:gd name="connsiteX3" fmla="*/ 0 w 2069187"/>
                <a:gd name="connsiteY3" fmla="*/ 517773 h 517773"/>
                <a:gd name="connsiteX4" fmla="*/ 0 w 2069187"/>
                <a:gd name="connsiteY4" fmla="*/ 0 h 517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9187" h="517773">
                  <a:moveTo>
                    <a:pt x="0" y="0"/>
                  </a:moveTo>
                  <a:lnTo>
                    <a:pt x="2069187" y="0"/>
                  </a:lnTo>
                  <a:lnTo>
                    <a:pt x="2069187" y="517773"/>
                  </a:lnTo>
                  <a:lnTo>
                    <a:pt x="0" y="5177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1" dirty="0" smtClean="0">
                  <a:solidFill>
                    <a:schemeClr val="tx1"/>
                  </a:solidFill>
                </a:rPr>
                <a:t>Advancement, Outreach &amp; Volunteers</a:t>
              </a:r>
              <a:endParaRPr lang="en-US" sz="900" b="1" kern="120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0" name="Freeform 59"/>
            <p:cNvSpPr/>
            <p:nvPr/>
          </p:nvSpPr>
          <p:spPr>
            <a:xfrm>
              <a:off x="9315816" y="5275772"/>
              <a:ext cx="2670581" cy="862277"/>
            </a:xfrm>
            <a:custGeom>
              <a:avLst/>
              <a:gdLst>
                <a:gd name="connsiteX0" fmla="*/ 0 w 2292309"/>
                <a:gd name="connsiteY0" fmla="*/ 0 h 573589"/>
                <a:gd name="connsiteX1" fmla="*/ 2292309 w 2292309"/>
                <a:gd name="connsiteY1" fmla="*/ 0 h 573589"/>
                <a:gd name="connsiteX2" fmla="*/ 2292309 w 2292309"/>
                <a:gd name="connsiteY2" fmla="*/ 573589 h 573589"/>
                <a:gd name="connsiteX3" fmla="*/ 0 w 2292309"/>
                <a:gd name="connsiteY3" fmla="*/ 573589 h 573589"/>
                <a:gd name="connsiteX4" fmla="*/ 0 w 2292309"/>
                <a:gd name="connsiteY4" fmla="*/ 0 h 5735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2309" h="573589">
                  <a:moveTo>
                    <a:pt x="0" y="0"/>
                  </a:moveTo>
                  <a:lnTo>
                    <a:pt x="2292309" y="0"/>
                  </a:lnTo>
                  <a:lnTo>
                    <a:pt x="2292309" y="573589"/>
                  </a:lnTo>
                  <a:lnTo>
                    <a:pt x="0" y="5735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algn="ctr" defTabSz="400050">
                <a:spcBef>
                  <a:spcPct val="0"/>
                </a:spcBef>
                <a:spcAft>
                  <a:spcPts val="100"/>
                </a:spcAft>
              </a:pPr>
              <a:r>
                <a:rPr lang="en-US" sz="850" dirty="0" smtClean="0">
                  <a:solidFill>
                    <a:schemeClr val="tx1"/>
                  </a:solidFill>
                </a:rPr>
                <a:t>Alyssa </a:t>
              </a:r>
              <a:r>
                <a:rPr lang="en-US" sz="850" dirty="0">
                  <a:solidFill>
                    <a:schemeClr val="tx1"/>
                  </a:solidFill>
                </a:rPr>
                <a:t>McGrath – Grants </a:t>
              </a:r>
              <a:r>
                <a:rPr lang="en-US" sz="850" dirty="0" smtClean="0">
                  <a:solidFill>
                    <a:schemeClr val="tx1"/>
                  </a:solidFill>
                </a:rPr>
                <a:t>Specialist</a:t>
              </a:r>
            </a:p>
            <a:p>
              <a:pPr algn="ctr" defTabSz="400050">
                <a:spcBef>
                  <a:spcPct val="0"/>
                </a:spcBef>
                <a:spcAft>
                  <a:spcPts val="100"/>
                </a:spcAft>
              </a:pPr>
              <a:r>
                <a:rPr lang="en-US" sz="850" b="0" kern="12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Alyssa Ballou – Volunteer &amp; Outreach </a:t>
              </a:r>
              <a:r>
                <a:rPr lang="en-US" sz="850" b="0" kern="12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Coordinator</a:t>
              </a:r>
            </a:p>
            <a:p>
              <a:pPr algn="ctr" defTabSz="400050">
                <a:spcBef>
                  <a:spcPct val="0"/>
                </a:spcBef>
                <a:spcAft>
                  <a:spcPts val="100"/>
                </a:spcAft>
              </a:pPr>
              <a:r>
                <a:rPr lang="en-US" sz="850" dirty="0">
                  <a:solidFill>
                    <a:schemeClr val="tx1"/>
                  </a:solidFill>
                </a:rPr>
                <a:t>Mary Prusak – Advancement </a:t>
              </a:r>
              <a:r>
                <a:rPr lang="en-US" sz="850" dirty="0" smtClean="0">
                  <a:solidFill>
                    <a:schemeClr val="tx1"/>
                  </a:solidFill>
                </a:rPr>
                <a:t>Associate</a:t>
              </a:r>
              <a:endParaRPr lang="en-US" sz="850" b="0" kern="120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algn="ctr" defTabSz="400050">
                <a:spcBef>
                  <a:spcPct val="0"/>
                </a:spcBef>
              </a:pPr>
              <a:r>
                <a:rPr lang="en-US" sz="800" dirty="0">
                  <a:solidFill>
                    <a:schemeClr val="tx1"/>
                  </a:solidFill>
                </a:rPr>
                <a:t>Grace Tursi– Marketing Communications </a:t>
              </a:r>
              <a:r>
                <a:rPr lang="en-US" sz="800" dirty="0" smtClean="0">
                  <a:solidFill>
                    <a:schemeClr val="tx1"/>
                  </a:solidFill>
                </a:rPr>
                <a:t>Assistant</a:t>
              </a:r>
            </a:p>
            <a:p>
              <a:pPr lvl="0" algn="ctr" defTabSz="400050">
                <a:spcBef>
                  <a:spcPct val="0"/>
                </a:spcBef>
                <a:spcAft>
                  <a:spcPts val="0"/>
                </a:spcAft>
              </a:pPr>
              <a:r>
                <a:rPr lang="en-US" sz="800" dirty="0" smtClean="0">
                  <a:solidFill>
                    <a:schemeClr val="tx1"/>
                  </a:solidFill>
                </a:rPr>
                <a:t>Michael Hardy - Associate </a:t>
              </a:r>
              <a:r>
                <a:rPr lang="en-US" sz="800" dirty="0">
                  <a:solidFill>
                    <a:schemeClr val="tx1"/>
                  </a:solidFill>
                </a:rPr>
                <a:t>Director of Advancement</a:t>
              </a:r>
            </a:p>
            <a:p>
              <a:pPr lvl="0" algn="ctr" defTabSz="400050">
                <a:spcBef>
                  <a:spcPct val="0"/>
                </a:spcBef>
                <a:spcAft>
                  <a:spcPts val="100"/>
                </a:spcAft>
              </a:pPr>
              <a:r>
                <a:rPr lang="en-US" sz="850" dirty="0" smtClean="0">
                  <a:solidFill>
                    <a:schemeClr val="tx1"/>
                  </a:solidFill>
                </a:rPr>
                <a:t>Nate Mundt – Marketing Communications Specialist</a:t>
              </a:r>
              <a:endParaRPr lang="en-US" sz="850" dirty="0" smtClean="0">
                <a:solidFill>
                  <a:schemeClr val="tx1"/>
                </a:solidFill>
              </a:endParaRPr>
            </a:p>
          </p:txBody>
        </p:sp>
        <p:sp>
          <p:nvSpPr>
            <p:cNvPr id="62" name="Freeform 61"/>
            <p:cNvSpPr/>
            <p:nvPr/>
          </p:nvSpPr>
          <p:spPr>
            <a:xfrm>
              <a:off x="4087735" y="4686950"/>
              <a:ext cx="2069187" cy="460925"/>
            </a:xfrm>
            <a:custGeom>
              <a:avLst/>
              <a:gdLst>
                <a:gd name="connsiteX0" fmla="*/ 0 w 2069187"/>
                <a:gd name="connsiteY0" fmla="*/ 0 h 517773"/>
                <a:gd name="connsiteX1" fmla="*/ 2069187 w 2069187"/>
                <a:gd name="connsiteY1" fmla="*/ 0 h 517773"/>
                <a:gd name="connsiteX2" fmla="*/ 2069187 w 2069187"/>
                <a:gd name="connsiteY2" fmla="*/ 517773 h 517773"/>
                <a:gd name="connsiteX3" fmla="*/ 0 w 2069187"/>
                <a:gd name="connsiteY3" fmla="*/ 517773 h 517773"/>
                <a:gd name="connsiteX4" fmla="*/ 0 w 2069187"/>
                <a:gd name="connsiteY4" fmla="*/ 0 h 517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9187" h="517773">
                  <a:moveTo>
                    <a:pt x="0" y="0"/>
                  </a:moveTo>
                  <a:lnTo>
                    <a:pt x="2069187" y="0"/>
                  </a:lnTo>
                  <a:lnTo>
                    <a:pt x="2069187" y="517773"/>
                  </a:lnTo>
                  <a:lnTo>
                    <a:pt x="0" y="5177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900" b="1" kern="12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Finance</a:t>
              </a:r>
              <a:endParaRPr lang="en-US" sz="900" b="1" kern="120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>
              <a:off x="6402273" y="4778415"/>
              <a:ext cx="2637454" cy="361426"/>
            </a:xfrm>
            <a:custGeom>
              <a:avLst/>
              <a:gdLst>
                <a:gd name="connsiteX0" fmla="*/ 0 w 2633021"/>
                <a:gd name="connsiteY0" fmla="*/ 0 h 567727"/>
                <a:gd name="connsiteX1" fmla="*/ 2633021 w 2633021"/>
                <a:gd name="connsiteY1" fmla="*/ 0 h 567727"/>
                <a:gd name="connsiteX2" fmla="*/ 2633021 w 2633021"/>
                <a:gd name="connsiteY2" fmla="*/ 567727 h 567727"/>
                <a:gd name="connsiteX3" fmla="*/ 0 w 2633021"/>
                <a:gd name="connsiteY3" fmla="*/ 567727 h 567727"/>
                <a:gd name="connsiteX4" fmla="*/ 0 w 2633021"/>
                <a:gd name="connsiteY4" fmla="*/ 0 h 5677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33021" h="567727">
                  <a:moveTo>
                    <a:pt x="0" y="0"/>
                  </a:moveTo>
                  <a:lnTo>
                    <a:pt x="2633021" y="0"/>
                  </a:lnTo>
                  <a:lnTo>
                    <a:pt x="2633021" y="567727"/>
                  </a:lnTo>
                  <a:lnTo>
                    <a:pt x="0" y="5677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900" b="0" kern="12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Tim Fox </a:t>
              </a:r>
              <a:br>
                <a:rPr lang="en-US" sz="900" b="0" kern="12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</a:br>
              <a:r>
                <a:rPr lang="en-US" sz="900" b="0" kern="12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Controller</a:t>
              </a:r>
            </a:p>
          </p:txBody>
        </p:sp>
        <p:sp>
          <p:nvSpPr>
            <p:cNvPr id="67" name="Freeform 66"/>
            <p:cNvSpPr/>
            <p:nvPr/>
          </p:nvSpPr>
          <p:spPr>
            <a:xfrm>
              <a:off x="9308051" y="6174378"/>
              <a:ext cx="2642298" cy="301636"/>
            </a:xfrm>
            <a:custGeom>
              <a:avLst/>
              <a:gdLst>
                <a:gd name="connsiteX0" fmla="*/ 0 w 2296673"/>
                <a:gd name="connsiteY0" fmla="*/ 0 h 574169"/>
                <a:gd name="connsiteX1" fmla="*/ 2296673 w 2296673"/>
                <a:gd name="connsiteY1" fmla="*/ 0 h 574169"/>
                <a:gd name="connsiteX2" fmla="*/ 2296673 w 2296673"/>
                <a:gd name="connsiteY2" fmla="*/ 574169 h 574169"/>
                <a:gd name="connsiteX3" fmla="*/ 0 w 2296673"/>
                <a:gd name="connsiteY3" fmla="*/ 574169 h 574169"/>
                <a:gd name="connsiteX4" fmla="*/ 0 w 2296673"/>
                <a:gd name="connsiteY4" fmla="*/ 0 h 574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96673" h="574169">
                  <a:moveTo>
                    <a:pt x="0" y="0"/>
                  </a:moveTo>
                  <a:lnTo>
                    <a:pt x="2296673" y="0"/>
                  </a:lnTo>
                  <a:lnTo>
                    <a:pt x="2296673" y="574169"/>
                  </a:lnTo>
                  <a:lnTo>
                    <a:pt x="0" y="5741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800" b="0" kern="12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/>
              </a:r>
              <a:br>
                <a:rPr lang="en-US" sz="800" b="0" kern="12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</a:br>
              <a:r>
                <a:rPr lang="en-US" sz="850" dirty="0" smtClean="0">
                  <a:solidFill>
                    <a:schemeClr val="tx1"/>
                  </a:solidFill>
                </a:rPr>
                <a:t>Catherine </a:t>
              </a:r>
              <a:r>
                <a:rPr lang="en-US" sz="850" b="0" kern="12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  <a:t>Moynihan – E-commerce Specialist</a:t>
              </a:r>
              <a:br>
                <a:rPr lang="en-US" sz="850" b="0" kern="1200" dirty="0" smtClean="0">
                  <a:ln>
                    <a:noFill/>
                  </a:ln>
                  <a:solidFill>
                    <a:schemeClr val="tx1"/>
                  </a:solidFill>
                  <a:effectLst/>
                </a:rPr>
              </a:br>
              <a:endParaRPr lang="en-US" sz="850" b="0" kern="120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0" name="Freeform 79"/>
            <p:cNvSpPr/>
            <p:nvPr/>
          </p:nvSpPr>
          <p:spPr>
            <a:xfrm>
              <a:off x="314614" y="632919"/>
              <a:ext cx="1191982" cy="333710"/>
            </a:xfrm>
            <a:custGeom>
              <a:avLst/>
              <a:gdLst>
                <a:gd name="connsiteX0" fmla="*/ 0 w 2064941"/>
                <a:gd name="connsiteY0" fmla="*/ 0 h 517773"/>
                <a:gd name="connsiteX1" fmla="*/ 2064941 w 2064941"/>
                <a:gd name="connsiteY1" fmla="*/ 0 h 517773"/>
                <a:gd name="connsiteX2" fmla="*/ 2064941 w 2064941"/>
                <a:gd name="connsiteY2" fmla="*/ 517773 h 517773"/>
                <a:gd name="connsiteX3" fmla="*/ 0 w 2064941"/>
                <a:gd name="connsiteY3" fmla="*/ 517773 h 517773"/>
                <a:gd name="connsiteX4" fmla="*/ 0 w 2064941"/>
                <a:gd name="connsiteY4" fmla="*/ 0 h 517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64941" h="517773">
                  <a:moveTo>
                    <a:pt x="0" y="0"/>
                  </a:moveTo>
                  <a:lnTo>
                    <a:pt x="2064941" y="0"/>
                  </a:lnTo>
                  <a:lnTo>
                    <a:pt x="2064941" y="517773"/>
                  </a:lnTo>
                  <a:lnTo>
                    <a:pt x="0" y="5177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15" tIns="5715" rIns="5715" bIns="5715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50" dirty="0" smtClean="0">
                  <a:ln w="0">
                    <a:noFill/>
                  </a:ln>
                  <a:solidFill>
                    <a:schemeClr val="tx1"/>
                  </a:solidFill>
                </a:rPr>
                <a:t>Haylee Horn</a:t>
              </a:r>
              <a:endParaRPr lang="en-US" sz="850" b="0" kern="1200" cap="none" spc="0" dirty="0" smtClean="0">
                <a:ln w="0">
                  <a:noFill/>
                </a:ln>
                <a:solidFill>
                  <a:schemeClr val="tx1"/>
                </a:solidFill>
                <a:effectLst/>
              </a:endParaRPr>
            </a:p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850" dirty="0" smtClean="0">
                  <a:ln w="0">
                    <a:noFill/>
                  </a:ln>
                  <a:solidFill>
                    <a:schemeClr val="tx1"/>
                  </a:solidFill>
                </a:rPr>
                <a:t>Executive Assistant</a:t>
              </a:r>
              <a:endParaRPr lang="en-US" sz="850" b="0" kern="1200" cap="none" spc="0" dirty="0">
                <a:ln w="0"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cxnSp>
        <p:nvCxnSpPr>
          <p:cNvPr id="71" name="Straight Connector 70"/>
          <p:cNvCxnSpPr/>
          <p:nvPr/>
        </p:nvCxnSpPr>
        <p:spPr>
          <a:xfrm>
            <a:off x="1700931" y="2716966"/>
            <a:ext cx="105012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itle 18"/>
          <p:cNvSpPr txBox="1">
            <a:spLocks/>
          </p:cNvSpPr>
          <p:nvPr/>
        </p:nvSpPr>
        <p:spPr>
          <a:xfrm rot="16200000">
            <a:off x="-5643167" y="3213003"/>
            <a:ext cx="11994292" cy="675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VOC ORGANIZATION TABLE</a:t>
            </a: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June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2" name="Freeform 71"/>
          <p:cNvSpPr/>
          <p:nvPr/>
        </p:nvSpPr>
        <p:spPr>
          <a:xfrm>
            <a:off x="9414897" y="886742"/>
            <a:ext cx="2739744" cy="795984"/>
          </a:xfrm>
          <a:custGeom>
            <a:avLst/>
            <a:gdLst>
              <a:gd name="connsiteX0" fmla="*/ 0 w 2661688"/>
              <a:gd name="connsiteY0" fmla="*/ 0 h 517773"/>
              <a:gd name="connsiteX1" fmla="*/ 2661688 w 2661688"/>
              <a:gd name="connsiteY1" fmla="*/ 0 h 517773"/>
              <a:gd name="connsiteX2" fmla="*/ 2661688 w 2661688"/>
              <a:gd name="connsiteY2" fmla="*/ 517773 h 517773"/>
              <a:gd name="connsiteX3" fmla="*/ 0 w 2661688"/>
              <a:gd name="connsiteY3" fmla="*/ 517773 h 517773"/>
              <a:gd name="connsiteX4" fmla="*/ 0 w 2661688"/>
              <a:gd name="connsiteY4" fmla="*/ 0 h 517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1688" h="517773">
                <a:moveTo>
                  <a:pt x="0" y="0"/>
                </a:moveTo>
                <a:lnTo>
                  <a:pt x="2661688" y="0"/>
                </a:lnTo>
                <a:lnTo>
                  <a:pt x="2661688" y="517773"/>
                </a:lnTo>
                <a:lnTo>
                  <a:pt x="0" y="5177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5715" rIns="5715" bIns="5715" numCol="1" spcCol="1270" anchor="ctr" anchorCtr="0">
            <a:noAutofit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800" dirty="0" smtClean="0">
              <a:ln w="0">
                <a:noFill/>
              </a:ln>
              <a:solidFill>
                <a:schemeClr val="tx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 smtClean="0">
                <a:ln w="0">
                  <a:noFill/>
                </a:ln>
                <a:solidFill>
                  <a:schemeClr val="tx1"/>
                </a:solidFill>
              </a:rPr>
              <a:t>Tammy </a:t>
            </a:r>
            <a:r>
              <a:rPr lang="en-US" sz="800" dirty="0" err="1" smtClean="0">
                <a:ln w="0">
                  <a:noFill/>
                </a:ln>
                <a:solidFill>
                  <a:schemeClr val="tx1"/>
                </a:solidFill>
              </a:rPr>
              <a:t>VanSickle</a:t>
            </a:r>
            <a:r>
              <a:rPr lang="en-US" sz="800" dirty="0" smtClean="0">
                <a:ln w="0">
                  <a:noFill/>
                </a:ln>
                <a:solidFill>
                  <a:schemeClr val="tx1"/>
                </a:solidFill>
              </a:rPr>
              <a:t>– Quartermaster (PT)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 smtClean="0">
                <a:ln w="0">
                  <a:noFill/>
                </a:ln>
                <a:solidFill>
                  <a:schemeClr val="tx1"/>
                </a:solidFill>
              </a:rPr>
              <a:t>Gabriel Marcano – Quartermaster (FT)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 smtClean="0">
                <a:ln w="0">
                  <a:noFill/>
                </a:ln>
                <a:solidFill>
                  <a:schemeClr val="tx1"/>
                </a:solidFill>
              </a:rPr>
              <a:t>Greg </a:t>
            </a:r>
            <a:r>
              <a:rPr lang="en-US" sz="800" dirty="0">
                <a:ln w="0">
                  <a:noFill/>
                </a:ln>
                <a:solidFill>
                  <a:schemeClr val="tx1"/>
                </a:solidFill>
              </a:rPr>
              <a:t>McClune – Lead Case Manager</a:t>
            </a:r>
          </a:p>
          <a:p>
            <a:pPr algn="ctr" defTabSz="400050">
              <a:spcBef>
                <a:spcPct val="0"/>
              </a:spcBef>
              <a:spcAft>
                <a:spcPts val="100"/>
              </a:spcAft>
            </a:pPr>
            <a:r>
              <a:rPr lang="en-US" sz="800" dirty="0">
                <a:ln w="0">
                  <a:noFill/>
                </a:ln>
                <a:solidFill>
                  <a:schemeClr val="tx1"/>
                </a:solidFill>
              </a:rPr>
              <a:t>Leah Lawson – Case Manager</a:t>
            </a:r>
          </a:p>
          <a:p>
            <a:pPr algn="ctr" defTabSz="400050">
              <a:spcBef>
                <a:spcPct val="0"/>
              </a:spcBef>
              <a:spcAft>
                <a:spcPts val="100"/>
              </a:spcAft>
            </a:pPr>
            <a:r>
              <a:rPr lang="en-US" sz="800" dirty="0">
                <a:ln w="0">
                  <a:noFill/>
                </a:ln>
                <a:solidFill>
                  <a:schemeClr val="tx1"/>
                </a:solidFill>
              </a:rPr>
              <a:t>Virgil Castner -  Case Manager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800" dirty="0">
              <a:ln w="0">
                <a:noFill/>
              </a:ln>
              <a:solidFill>
                <a:schemeClr val="tx1"/>
              </a:solidFill>
            </a:endParaRPr>
          </a:p>
        </p:txBody>
      </p:sp>
      <p:cxnSp>
        <p:nvCxnSpPr>
          <p:cNvPr id="77" name="Straight Connector 76"/>
          <p:cNvCxnSpPr>
            <a:stCxn id="18" idx="1"/>
          </p:cNvCxnSpPr>
          <p:nvPr/>
        </p:nvCxnSpPr>
        <p:spPr>
          <a:xfrm flipH="1" flipV="1">
            <a:off x="1697921" y="317726"/>
            <a:ext cx="1" cy="3151417"/>
          </a:xfrm>
          <a:prstGeom prst="line">
            <a:avLst/>
          </a:prstGeom>
          <a:ln w="19050">
            <a:solidFill>
              <a:schemeClr val="dk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>
            <a:off x="1586699" y="1080993"/>
            <a:ext cx="105012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>
            <a:off x="9138128" y="1325714"/>
            <a:ext cx="277279" cy="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Freeform 87"/>
          <p:cNvSpPr/>
          <p:nvPr/>
        </p:nvSpPr>
        <p:spPr>
          <a:xfrm>
            <a:off x="4187660" y="197979"/>
            <a:ext cx="2057426" cy="621707"/>
          </a:xfrm>
          <a:custGeom>
            <a:avLst/>
            <a:gdLst>
              <a:gd name="connsiteX0" fmla="*/ 0 w 2071428"/>
              <a:gd name="connsiteY0" fmla="*/ 0 h 517773"/>
              <a:gd name="connsiteX1" fmla="*/ 2071428 w 2071428"/>
              <a:gd name="connsiteY1" fmla="*/ 0 h 517773"/>
              <a:gd name="connsiteX2" fmla="*/ 2071428 w 2071428"/>
              <a:gd name="connsiteY2" fmla="*/ 517773 h 517773"/>
              <a:gd name="connsiteX3" fmla="*/ 0 w 2071428"/>
              <a:gd name="connsiteY3" fmla="*/ 517773 h 517773"/>
              <a:gd name="connsiteX4" fmla="*/ 0 w 2071428"/>
              <a:gd name="connsiteY4" fmla="*/ 0 h 517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71428" h="517773">
                <a:moveTo>
                  <a:pt x="0" y="0"/>
                </a:moveTo>
                <a:lnTo>
                  <a:pt x="2071428" y="0"/>
                </a:lnTo>
                <a:lnTo>
                  <a:pt x="2071428" y="517773"/>
                </a:lnTo>
                <a:lnTo>
                  <a:pt x="0" y="51777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5715" rIns="5715" bIns="571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dirty="0" smtClean="0">
                <a:ln w="0">
                  <a:noFill/>
                </a:ln>
                <a:solidFill>
                  <a:schemeClr val="tx1"/>
                </a:solidFill>
              </a:rPr>
              <a:t>Behavioral Health</a:t>
            </a:r>
          </a:p>
          <a:p>
            <a:pPr marL="171450" lvl="0" indent="-17145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900" b="1" dirty="0" smtClean="0">
                <a:ln w="0">
                  <a:noFill/>
                </a:ln>
                <a:solidFill>
                  <a:schemeClr val="tx1"/>
                </a:solidFill>
              </a:rPr>
              <a:t>Morale Center</a:t>
            </a:r>
          </a:p>
          <a:p>
            <a:pPr marL="171450" lvl="0" indent="-17145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en-US" sz="900" b="1" dirty="0" smtClean="0">
                <a:ln w="0">
                  <a:noFill/>
                </a:ln>
                <a:solidFill>
                  <a:schemeClr val="tx1"/>
                </a:solidFill>
              </a:rPr>
              <a:t>Fitness Center</a:t>
            </a:r>
          </a:p>
        </p:txBody>
      </p:sp>
      <p:cxnSp>
        <p:nvCxnSpPr>
          <p:cNvPr id="101" name="Straight Connector 100"/>
          <p:cNvCxnSpPr/>
          <p:nvPr/>
        </p:nvCxnSpPr>
        <p:spPr>
          <a:xfrm>
            <a:off x="3919165" y="5935214"/>
            <a:ext cx="193" cy="7297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912591" y="5920957"/>
            <a:ext cx="2224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927464" y="6656095"/>
            <a:ext cx="2224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Freeform 81"/>
          <p:cNvSpPr/>
          <p:nvPr/>
        </p:nvSpPr>
        <p:spPr>
          <a:xfrm>
            <a:off x="6504836" y="88538"/>
            <a:ext cx="2639769" cy="432138"/>
          </a:xfrm>
          <a:custGeom>
            <a:avLst/>
            <a:gdLst>
              <a:gd name="connsiteX0" fmla="*/ 0 w 2661688"/>
              <a:gd name="connsiteY0" fmla="*/ 0 h 517773"/>
              <a:gd name="connsiteX1" fmla="*/ 2661688 w 2661688"/>
              <a:gd name="connsiteY1" fmla="*/ 0 h 517773"/>
              <a:gd name="connsiteX2" fmla="*/ 2661688 w 2661688"/>
              <a:gd name="connsiteY2" fmla="*/ 517773 h 517773"/>
              <a:gd name="connsiteX3" fmla="*/ 0 w 2661688"/>
              <a:gd name="connsiteY3" fmla="*/ 517773 h 517773"/>
              <a:gd name="connsiteX4" fmla="*/ 0 w 2661688"/>
              <a:gd name="connsiteY4" fmla="*/ 0 h 517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1688" h="517773">
                <a:moveTo>
                  <a:pt x="0" y="0"/>
                </a:moveTo>
                <a:lnTo>
                  <a:pt x="2661688" y="0"/>
                </a:lnTo>
                <a:lnTo>
                  <a:pt x="2661688" y="517773"/>
                </a:lnTo>
                <a:lnTo>
                  <a:pt x="0" y="5177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5715" rIns="5715" bIns="571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0" kern="1200" cap="none" spc="0" dirty="0" smtClean="0">
                <a:ln w="0">
                  <a:noFill/>
                </a:ln>
                <a:solidFill>
                  <a:schemeClr val="tx1"/>
                </a:solidFill>
                <a:effectLst/>
              </a:rPr>
              <a:t>Natalie Donato</a:t>
            </a:r>
          </a:p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0" kern="1200" cap="none" spc="0" dirty="0" smtClean="0">
                <a:ln w="0">
                  <a:noFill/>
                </a:ln>
                <a:solidFill>
                  <a:schemeClr val="tx1"/>
                </a:solidFill>
                <a:effectLst/>
              </a:rPr>
              <a:t>Behavioral Health Manager</a:t>
            </a:r>
            <a:endParaRPr lang="en-US" sz="900" b="0" kern="1200" cap="none" spc="0" dirty="0">
              <a:ln w="0"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167" name="Freeform 166"/>
          <p:cNvSpPr/>
          <p:nvPr/>
        </p:nvSpPr>
        <p:spPr>
          <a:xfrm>
            <a:off x="9423550" y="5200470"/>
            <a:ext cx="2683363" cy="216005"/>
          </a:xfrm>
          <a:custGeom>
            <a:avLst/>
            <a:gdLst>
              <a:gd name="connsiteX0" fmla="*/ 0 w 2295179"/>
              <a:gd name="connsiteY0" fmla="*/ 0 h 767671"/>
              <a:gd name="connsiteX1" fmla="*/ 2295179 w 2295179"/>
              <a:gd name="connsiteY1" fmla="*/ 0 h 767671"/>
              <a:gd name="connsiteX2" fmla="*/ 2295179 w 2295179"/>
              <a:gd name="connsiteY2" fmla="*/ 767671 h 767671"/>
              <a:gd name="connsiteX3" fmla="*/ 0 w 2295179"/>
              <a:gd name="connsiteY3" fmla="*/ 767671 h 767671"/>
              <a:gd name="connsiteX4" fmla="*/ 0 w 2295179"/>
              <a:gd name="connsiteY4" fmla="*/ 0 h 767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95179" h="767671">
                <a:moveTo>
                  <a:pt x="0" y="0"/>
                </a:moveTo>
                <a:lnTo>
                  <a:pt x="2295179" y="0"/>
                </a:lnTo>
                <a:lnTo>
                  <a:pt x="2295179" y="767671"/>
                </a:lnTo>
                <a:lnTo>
                  <a:pt x="0" y="76767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5715" rIns="5715" bIns="5715" numCol="1" spcCol="1270" anchor="ctr" anchorCtr="0">
            <a:noAutofit/>
          </a:bodyPr>
          <a:lstStyle/>
          <a:p>
            <a:pPr lvl="0" algn="ctr" defTabSz="35560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850" dirty="0" smtClean="0">
                <a:ln w="0">
                  <a:noFill/>
                </a:ln>
                <a:solidFill>
                  <a:schemeClr val="tx1"/>
                </a:solidFill>
              </a:rPr>
              <a:t>Hannah Cappon</a:t>
            </a:r>
            <a:r>
              <a:rPr lang="en-US" sz="850" b="0" kern="1200" cap="none" spc="0" dirty="0" smtClean="0">
                <a:ln w="0">
                  <a:noFill/>
                </a:ln>
                <a:solidFill>
                  <a:schemeClr val="tx1"/>
                </a:solidFill>
                <a:effectLst/>
              </a:rPr>
              <a:t>– Accounting Assistant</a:t>
            </a:r>
          </a:p>
        </p:txBody>
      </p:sp>
      <p:cxnSp>
        <p:nvCxnSpPr>
          <p:cNvPr id="97" name="Straight Connector 96"/>
          <p:cNvCxnSpPr/>
          <p:nvPr/>
        </p:nvCxnSpPr>
        <p:spPr>
          <a:xfrm flipV="1">
            <a:off x="6245086" y="3906822"/>
            <a:ext cx="3195386" cy="12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 flipV="1">
            <a:off x="6227880" y="4591490"/>
            <a:ext cx="2833603" cy="303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Freeform 88"/>
          <p:cNvSpPr/>
          <p:nvPr/>
        </p:nvSpPr>
        <p:spPr>
          <a:xfrm>
            <a:off x="9406128" y="3401080"/>
            <a:ext cx="2700785" cy="898625"/>
          </a:xfrm>
          <a:custGeom>
            <a:avLst/>
            <a:gdLst>
              <a:gd name="connsiteX0" fmla="*/ 0 w 2613677"/>
              <a:gd name="connsiteY0" fmla="*/ 0 h 824937"/>
              <a:gd name="connsiteX1" fmla="*/ 2613677 w 2613677"/>
              <a:gd name="connsiteY1" fmla="*/ 0 h 824937"/>
              <a:gd name="connsiteX2" fmla="*/ 2613677 w 2613677"/>
              <a:gd name="connsiteY2" fmla="*/ 824937 h 824937"/>
              <a:gd name="connsiteX3" fmla="*/ 0 w 2613677"/>
              <a:gd name="connsiteY3" fmla="*/ 824937 h 824937"/>
              <a:gd name="connsiteX4" fmla="*/ 0 w 2613677"/>
              <a:gd name="connsiteY4" fmla="*/ 0 h 824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13677" h="824937">
                <a:moveTo>
                  <a:pt x="0" y="0"/>
                </a:moveTo>
                <a:lnTo>
                  <a:pt x="2613677" y="0"/>
                </a:lnTo>
                <a:lnTo>
                  <a:pt x="2613677" y="824937"/>
                </a:lnTo>
                <a:lnTo>
                  <a:pt x="0" y="8249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5715" rIns="5715" bIns="5715" numCol="1" spcCol="1270" anchor="ctr" anchorCtr="0">
            <a:noAutofit/>
          </a:bodyPr>
          <a:lstStyle/>
          <a:p>
            <a:pPr algn="ctr" defTabSz="400050">
              <a:spcBef>
                <a:spcPct val="0"/>
              </a:spcBef>
              <a:spcAft>
                <a:spcPts val="100"/>
              </a:spcAft>
            </a:pPr>
            <a:r>
              <a:rPr lang="en-US" sz="850" dirty="0" smtClean="0">
                <a:ln w="0">
                  <a:noFill/>
                </a:ln>
                <a:solidFill>
                  <a:schemeClr val="tx1"/>
                </a:solidFill>
              </a:rPr>
              <a:t> </a:t>
            </a:r>
            <a:endParaRPr lang="en-US" sz="850" dirty="0">
              <a:ln w="0">
                <a:noFill/>
              </a:ln>
              <a:solidFill>
                <a:schemeClr val="tx1"/>
              </a:solidFill>
            </a:endParaRPr>
          </a:p>
          <a:p>
            <a:pPr algn="ctr" defTabSz="400050">
              <a:spcBef>
                <a:spcPct val="0"/>
              </a:spcBef>
              <a:spcAft>
                <a:spcPts val="100"/>
              </a:spcAft>
            </a:pPr>
            <a:endParaRPr lang="en-US" sz="850" dirty="0" smtClean="0">
              <a:ln w="0">
                <a:noFill/>
              </a:ln>
              <a:solidFill>
                <a:schemeClr val="tx1"/>
              </a:solidFill>
            </a:endParaRPr>
          </a:p>
          <a:p>
            <a:pPr algn="ctr" defTabSz="400050">
              <a:spcBef>
                <a:spcPct val="0"/>
              </a:spcBef>
              <a:spcAft>
                <a:spcPts val="100"/>
              </a:spcAft>
            </a:pPr>
            <a:r>
              <a:rPr lang="en-US" sz="850" dirty="0" smtClean="0">
                <a:ln w="0">
                  <a:noFill/>
                </a:ln>
                <a:solidFill>
                  <a:schemeClr val="tx1"/>
                </a:solidFill>
              </a:rPr>
              <a:t>Mark </a:t>
            </a:r>
            <a:r>
              <a:rPr lang="en-US" sz="850" dirty="0">
                <a:ln w="0">
                  <a:noFill/>
                </a:ln>
                <a:solidFill>
                  <a:schemeClr val="tx1"/>
                </a:solidFill>
              </a:rPr>
              <a:t>McCloskey– Residential Case Manager</a:t>
            </a:r>
          </a:p>
          <a:p>
            <a:pPr algn="ctr" defTabSz="400050">
              <a:spcBef>
                <a:spcPct val="0"/>
              </a:spcBef>
            </a:pPr>
            <a:r>
              <a:rPr lang="en-US" sz="850" dirty="0" smtClean="0">
                <a:ln w="0">
                  <a:noFill/>
                </a:ln>
                <a:solidFill>
                  <a:schemeClr val="tx1"/>
                </a:solidFill>
              </a:rPr>
              <a:t>Kristin Calcagno – Veterans Treatment Court Rep              Harry Rascoe – Residential Case Manager   </a:t>
            </a:r>
          </a:p>
          <a:p>
            <a:pPr algn="ctr" defTabSz="400050">
              <a:spcBef>
                <a:spcPct val="0"/>
              </a:spcBef>
            </a:pPr>
            <a:r>
              <a:rPr lang="en-US" sz="850" dirty="0" smtClean="0">
                <a:ln w="0">
                  <a:noFill/>
                </a:ln>
                <a:solidFill>
                  <a:schemeClr val="tx1"/>
                </a:solidFill>
              </a:rPr>
              <a:t>Kari </a:t>
            </a:r>
            <a:r>
              <a:rPr lang="en-US" sz="850" dirty="0" err="1" smtClean="0">
                <a:ln w="0">
                  <a:noFill/>
                </a:ln>
                <a:solidFill>
                  <a:schemeClr val="tx1"/>
                </a:solidFill>
              </a:rPr>
              <a:t>Cassaday</a:t>
            </a:r>
            <a:r>
              <a:rPr lang="en-US" sz="850" dirty="0" smtClean="0">
                <a:ln w="0">
                  <a:noFill/>
                </a:ln>
                <a:solidFill>
                  <a:schemeClr val="tx1"/>
                </a:solidFill>
              </a:rPr>
              <a:t> – Case Management Support Float</a:t>
            </a:r>
            <a:r>
              <a:rPr lang="en-US" sz="850" dirty="0" smtClean="0">
                <a:ln w="0">
                  <a:noFill/>
                </a:ln>
                <a:solidFill>
                  <a:schemeClr val="tx1"/>
                </a:solidFill>
              </a:rPr>
              <a:t>                            Greg McClune – Residential Case Manager (Temporary)</a:t>
            </a:r>
          </a:p>
          <a:p>
            <a:pPr algn="ctr" defTabSz="400050">
              <a:spcBef>
                <a:spcPct val="0"/>
              </a:spcBef>
            </a:pPr>
            <a:r>
              <a:rPr lang="en-US" sz="850" dirty="0" smtClean="0">
                <a:ln w="0">
                  <a:noFill/>
                </a:ln>
                <a:solidFill>
                  <a:schemeClr val="tx1"/>
                </a:solidFill>
              </a:rPr>
              <a:t>TBD – Residential Community Coordinator</a:t>
            </a:r>
            <a:endParaRPr lang="en-US" sz="850" dirty="0" smtClean="0">
              <a:ln w="0">
                <a:noFill/>
              </a:ln>
              <a:solidFill>
                <a:schemeClr val="tx1"/>
              </a:solidFill>
            </a:endParaRPr>
          </a:p>
          <a:p>
            <a:pPr algn="ctr" defTabSz="400050">
              <a:spcBef>
                <a:spcPct val="0"/>
              </a:spcBef>
              <a:spcAft>
                <a:spcPct val="35000"/>
              </a:spcAft>
            </a:pPr>
            <a:endParaRPr lang="en-US" sz="850" dirty="0" smtClean="0">
              <a:ln w="0">
                <a:noFill/>
              </a:ln>
              <a:solidFill>
                <a:schemeClr val="tx1"/>
              </a:solidFill>
            </a:endParaRPr>
          </a:p>
          <a:p>
            <a:pPr lvl="0" algn="ctr" defTabSz="400050">
              <a:spcBef>
                <a:spcPct val="0"/>
              </a:spcBef>
              <a:spcAft>
                <a:spcPts val="0"/>
              </a:spcAft>
            </a:pPr>
            <a:endParaRPr lang="en-US" sz="850" b="1" dirty="0">
              <a:ln w="0">
                <a:noFill/>
              </a:ln>
              <a:solidFill>
                <a:schemeClr val="tx1"/>
              </a:solidFill>
            </a:endParaRPr>
          </a:p>
        </p:txBody>
      </p:sp>
      <p:sp>
        <p:nvSpPr>
          <p:cNvPr id="90" name="Freeform 89"/>
          <p:cNvSpPr/>
          <p:nvPr/>
        </p:nvSpPr>
        <p:spPr>
          <a:xfrm>
            <a:off x="4192444" y="3359557"/>
            <a:ext cx="2066218" cy="1356218"/>
          </a:xfrm>
          <a:custGeom>
            <a:avLst/>
            <a:gdLst>
              <a:gd name="connsiteX0" fmla="*/ 0 w 2069187"/>
              <a:gd name="connsiteY0" fmla="*/ 0 h 517773"/>
              <a:gd name="connsiteX1" fmla="*/ 2069187 w 2069187"/>
              <a:gd name="connsiteY1" fmla="*/ 0 h 517773"/>
              <a:gd name="connsiteX2" fmla="*/ 2069187 w 2069187"/>
              <a:gd name="connsiteY2" fmla="*/ 517773 h 517773"/>
              <a:gd name="connsiteX3" fmla="*/ 0 w 2069187"/>
              <a:gd name="connsiteY3" fmla="*/ 517773 h 517773"/>
              <a:gd name="connsiteX4" fmla="*/ 0 w 2069187"/>
              <a:gd name="connsiteY4" fmla="*/ 0 h 517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9187" h="517773">
                <a:moveTo>
                  <a:pt x="0" y="0"/>
                </a:moveTo>
                <a:lnTo>
                  <a:pt x="2069187" y="0"/>
                </a:lnTo>
                <a:lnTo>
                  <a:pt x="2069187" y="517773"/>
                </a:lnTo>
                <a:lnTo>
                  <a:pt x="0" y="51777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5715" rIns="5715" bIns="571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1" dirty="0" smtClean="0">
                <a:ln w="0">
                  <a:noFill/>
                </a:ln>
                <a:solidFill>
                  <a:schemeClr val="tx1"/>
                </a:solidFill>
              </a:rPr>
              <a:t>Residential Services</a:t>
            </a:r>
            <a:endParaRPr lang="en-US" sz="900" b="1" kern="1200" cap="none" spc="0" dirty="0">
              <a:ln w="0"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6" name="Freeform 85"/>
          <p:cNvSpPr/>
          <p:nvPr/>
        </p:nvSpPr>
        <p:spPr>
          <a:xfrm>
            <a:off x="1805053" y="3775320"/>
            <a:ext cx="1979204" cy="602459"/>
          </a:xfrm>
          <a:custGeom>
            <a:avLst/>
            <a:gdLst>
              <a:gd name="connsiteX0" fmla="*/ 0 w 2069187"/>
              <a:gd name="connsiteY0" fmla="*/ 0 h 517773"/>
              <a:gd name="connsiteX1" fmla="*/ 2069187 w 2069187"/>
              <a:gd name="connsiteY1" fmla="*/ 0 h 517773"/>
              <a:gd name="connsiteX2" fmla="*/ 2069187 w 2069187"/>
              <a:gd name="connsiteY2" fmla="*/ 517773 h 517773"/>
              <a:gd name="connsiteX3" fmla="*/ 0 w 2069187"/>
              <a:gd name="connsiteY3" fmla="*/ 517773 h 517773"/>
              <a:gd name="connsiteX4" fmla="*/ 0 w 2069187"/>
              <a:gd name="connsiteY4" fmla="*/ 0 h 517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69187" h="517773">
                <a:moveTo>
                  <a:pt x="0" y="0"/>
                </a:moveTo>
                <a:lnTo>
                  <a:pt x="2069187" y="0"/>
                </a:lnTo>
                <a:lnTo>
                  <a:pt x="2069187" y="517773"/>
                </a:lnTo>
                <a:lnTo>
                  <a:pt x="0" y="5177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5715" rIns="5715" bIns="571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 smtClean="0">
                <a:ln w="0">
                  <a:noFill/>
                </a:ln>
                <a:solidFill>
                  <a:schemeClr val="tx1"/>
                </a:solidFill>
              </a:rPr>
              <a:t>Alec Andrest</a:t>
            </a:r>
          </a:p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b="0" kern="1200" cap="none" spc="0" dirty="0" smtClean="0">
                <a:ln w="0">
                  <a:noFill/>
                </a:ln>
                <a:solidFill>
                  <a:schemeClr val="tx1"/>
                </a:solidFill>
                <a:effectLst/>
              </a:rPr>
              <a:t>Director of Residential Services</a:t>
            </a:r>
            <a:endParaRPr lang="en-US" sz="900" b="0" kern="1200" cap="none" spc="0" dirty="0">
              <a:ln w="0"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93" name="Straight Connector 92"/>
          <p:cNvCxnSpPr/>
          <p:nvPr/>
        </p:nvCxnSpPr>
        <p:spPr>
          <a:xfrm>
            <a:off x="1700931" y="4188777"/>
            <a:ext cx="105012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Freeform 80"/>
          <p:cNvSpPr/>
          <p:nvPr/>
        </p:nvSpPr>
        <p:spPr>
          <a:xfrm>
            <a:off x="6505920" y="2571126"/>
            <a:ext cx="2614871" cy="481457"/>
          </a:xfrm>
          <a:custGeom>
            <a:avLst/>
            <a:gdLst>
              <a:gd name="connsiteX0" fmla="*/ 0 w 2663777"/>
              <a:gd name="connsiteY0" fmla="*/ 0 h 575292"/>
              <a:gd name="connsiteX1" fmla="*/ 2663777 w 2663777"/>
              <a:gd name="connsiteY1" fmla="*/ 0 h 575292"/>
              <a:gd name="connsiteX2" fmla="*/ 2663777 w 2663777"/>
              <a:gd name="connsiteY2" fmla="*/ 575292 h 575292"/>
              <a:gd name="connsiteX3" fmla="*/ 0 w 2663777"/>
              <a:gd name="connsiteY3" fmla="*/ 575292 h 575292"/>
              <a:gd name="connsiteX4" fmla="*/ 0 w 2663777"/>
              <a:gd name="connsiteY4" fmla="*/ 0 h 57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3777" h="575292">
                <a:moveTo>
                  <a:pt x="0" y="0"/>
                </a:moveTo>
                <a:lnTo>
                  <a:pt x="2663777" y="0"/>
                </a:lnTo>
                <a:lnTo>
                  <a:pt x="2663777" y="575292"/>
                </a:lnTo>
                <a:lnTo>
                  <a:pt x="0" y="57529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5715" rIns="5715" bIns="571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900" b="0" kern="120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Randy Hoke</a:t>
            </a:r>
          </a:p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chemeClr val="tx1"/>
                </a:solidFill>
              </a:rPr>
              <a:t>Superintendent of Facilities &amp; IT</a:t>
            </a:r>
            <a:endParaRPr lang="en-US" sz="900" b="0" kern="12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9" name="Freeform 78"/>
          <p:cNvSpPr/>
          <p:nvPr/>
        </p:nvSpPr>
        <p:spPr>
          <a:xfrm>
            <a:off x="9407232" y="503224"/>
            <a:ext cx="2724556" cy="280133"/>
          </a:xfrm>
          <a:custGeom>
            <a:avLst/>
            <a:gdLst>
              <a:gd name="connsiteX0" fmla="*/ 0 w 2661688"/>
              <a:gd name="connsiteY0" fmla="*/ 0 h 517773"/>
              <a:gd name="connsiteX1" fmla="*/ 2661688 w 2661688"/>
              <a:gd name="connsiteY1" fmla="*/ 0 h 517773"/>
              <a:gd name="connsiteX2" fmla="*/ 2661688 w 2661688"/>
              <a:gd name="connsiteY2" fmla="*/ 517773 h 517773"/>
              <a:gd name="connsiteX3" fmla="*/ 0 w 2661688"/>
              <a:gd name="connsiteY3" fmla="*/ 517773 h 517773"/>
              <a:gd name="connsiteX4" fmla="*/ 0 w 2661688"/>
              <a:gd name="connsiteY4" fmla="*/ 0 h 517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1688" h="517773">
                <a:moveTo>
                  <a:pt x="0" y="0"/>
                </a:moveTo>
                <a:lnTo>
                  <a:pt x="2661688" y="0"/>
                </a:lnTo>
                <a:lnTo>
                  <a:pt x="2661688" y="517773"/>
                </a:lnTo>
                <a:lnTo>
                  <a:pt x="0" y="5177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5715" rIns="5715" bIns="571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900" b="0" kern="1200" cap="none" spc="0" dirty="0" smtClean="0">
              <a:ln w="0">
                <a:noFill/>
              </a:ln>
              <a:solidFill>
                <a:schemeClr val="tx1"/>
              </a:solidFill>
              <a:effectLst/>
            </a:endParaRPr>
          </a:p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850" dirty="0" smtClean="0">
              <a:ln w="0">
                <a:noFill/>
              </a:ln>
              <a:solidFill>
                <a:schemeClr val="tx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50" dirty="0" smtClean="0">
                <a:ln w="0">
                  <a:noFill/>
                </a:ln>
                <a:solidFill>
                  <a:schemeClr val="tx1"/>
                </a:solidFill>
              </a:rPr>
              <a:t>Jahmeir Robinson – Fitness Center Coordinator</a:t>
            </a:r>
            <a:endParaRPr lang="en-US" sz="850" dirty="0" smtClean="0">
              <a:ln w="0">
                <a:noFill/>
              </a:ln>
              <a:solidFill>
                <a:schemeClr val="tx1"/>
              </a:solidFill>
            </a:endParaRPr>
          </a:p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850" dirty="0">
              <a:ln w="0">
                <a:noFill/>
              </a:ln>
              <a:solidFill>
                <a:schemeClr val="tx1"/>
              </a:solidFill>
            </a:endParaRPr>
          </a:p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850" b="0" kern="1200" cap="none" spc="0" dirty="0">
              <a:ln w="0"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83" name="Freeform 82"/>
          <p:cNvSpPr/>
          <p:nvPr/>
        </p:nvSpPr>
        <p:spPr>
          <a:xfrm>
            <a:off x="6496355" y="602412"/>
            <a:ext cx="2614871" cy="452861"/>
          </a:xfrm>
          <a:custGeom>
            <a:avLst/>
            <a:gdLst>
              <a:gd name="connsiteX0" fmla="*/ 0 w 2663777"/>
              <a:gd name="connsiteY0" fmla="*/ 0 h 575292"/>
              <a:gd name="connsiteX1" fmla="*/ 2663777 w 2663777"/>
              <a:gd name="connsiteY1" fmla="*/ 0 h 575292"/>
              <a:gd name="connsiteX2" fmla="*/ 2663777 w 2663777"/>
              <a:gd name="connsiteY2" fmla="*/ 575292 h 575292"/>
              <a:gd name="connsiteX3" fmla="*/ 0 w 2663777"/>
              <a:gd name="connsiteY3" fmla="*/ 575292 h 575292"/>
              <a:gd name="connsiteX4" fmla="*/ 0 w 2663777"/>
              <a:gd name="connsiteY4" fmla="*/ 0 h 57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3777" h="575292">
                <a:moveTo>
                  <a:pt x="0" y="0"/>
                </a:moveTo>
                <a:lnTo>
                  <a:pt x="2663777" y="0"/>
                </a:lnTo>
                <a:lnTo>
                  <a:pt x="2663777" y="575292"/>
                </a:lnTo>
                <a:lnTo>
                  <a:pt x="0" y="57529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5715" rIns="5715" bIns="571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900" b="0" kern="120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Ron Hughes </a:t>
            </a:r>
          </a:p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chemeClr val="tx1"/>
                </a:solidFill>
              </a:rPr>
              <a:t>Fitness Center Manager</a:t>
            </a:r>
            <a:endParaRPr lang="en-US" sz="900" b="0" kern="12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0" name="Freeform 69"/>
          <p:cNvSpPr/>
          <p:nvPr/>
        </p:nvSpPr>
        <p:spPr>
          <a:xfrm>
            <a:off x="9407232" y="71013"/>
            <a:ext cx="2724556" cy="353358"/>
          </a:xfrm>
          <a:custGeom>
            <a:avLst/>
            <a:gdLst>
              <a:gd name="connsiteX0" fmla="*/ 0 w 2661688"/>
              <a:gd name="connsiteY0" fmla="*/ 0 h 517773"/>
              <a:gd name="connsiteX1" fmla="*/ 2661688 w 2661688"/>
              <a:gd name="connsiteY1" fmla="*/ 0 h 517773"/>
              <a:gd name="connsiteX2" fmla="*/ 2661688 w 2661688"/>
              <a:gd name="connsiteY2" fmla="*/ 517773 h 517773"/>
              <a:gd name="connsiteX3" fmla="*/ 0 w 2661688"/>
              <a:gd name="connsiteY3" fmla="*/ 517773 h 517773"/>
              <a:gd name="connsiteX4" fmla="*/ 0 w 2661688"/>
              <a:gd name="connsiteY4" fmla="*/ 0 h 5177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1688" h="517773">
                <a:moveTo>
                  <a:pt x="0" y="0"/>
                </a:moveTo>
                <a:lnTo>
                  <a:pt x="2661688" y="0"/>
                </a:lnTo>
                <a:lnTo>
                  <a:pt x="2661688" y="517773"/>
                </a:lnTo>
                <a:lnTo>
                  <a:pt x="0" y="51777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5715" rIns="5715" bIns="571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900" b="0" kern="1200" cap="none" spc="0" dirty="0" smtClean="0">
              <a:ln w="0">
                <a:noFill/>
              </a:ln>
              <a:solidFill>
                <a:schemeClr val="tx1"/>
              </a:solidFill>
              <a:effectLst/>
            </a:endParaRPr>
          </a:p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850" dirty="0" smtClean="0">
              <a:ln w="0">
                <a:noFill/>
              </a:ln>
              <a:solidFill>
                <a:schemeClr val="tx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850" dirty="0" smtClean="0">
              <a:ln w="0">
                <a:noFill/>
              </a:ln>
              <a:solidFill>
                <a:schemeClr val="tx1"/>
              </a:solidFill>
            </a:endParaRP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50" dirty="0" smtClean="0">
                <a:ln w="0">
                  <a:noFill/>
                </a:ln>
                <a:solidFill>
                  <a:schemeClr val="tx1"/>
                </a:solidFill>
              </a:rPr>
              <a:t>Roderick Castle – Crisis Intervention Specialist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50" dirty="0" smtClean="0">
                <a:ln w="0">
                  <a:noFill/>
                </a:ln>
                <a:solidFill>
                  <a:schemeClr val="tx1"/>
                </a:solidFill>
              </a:rPr>
              <a:t>Lisa Schrader – Morale Center Case </a:t>
            </a:r>
            <a:r>
              <a:rPr lang="en-US" sz="850" dirty="0" smtClean="0">
                <a:ln w="0">
                  <a:noFill/>
                </a:ln>
                <a:solidFill>
                  <a:schemeClr val="tx1"/>
                </a:solidFill>
              </a:rPr>
              <a:t>Manager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850" dirty="0" smtClean="0">
              <a:ln w="0">
                <a:noFill/>
              </a:ln>
              <a:solidFill>
                <a:schemeClr val="tx1"/>
              </a:solidFill>
            </a:endParaRPr>
          </a:p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850" dirty="0">
              <a:ln w="0">
                <a:noFill/>
              </a:ln>
              <a:solidFill>
                <a:schemeClr val="tx1"/>
              </a:solidFill>
            </a:endParaRPr>
          </a:p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850" b="0" kern="1200" cap="none" spc="0" dirty="0">
              <a:ln w="0">
                <a:noFill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76" name="Freeform 75"/>
          <p:cNvSpPr/>
          <p:nvPr/>
        </p:nvSpPr>
        <p:spPr>
          <a:xfrm>
            <a:off x="6515900" y="4393880"/>
            <a:ext cx="2611281" cy="448073"/>
          </a:xfrm>
          <a:custGeom>
            <a:avLst/>
            <a:gdLst>
              <a:gd name="connsiteX0" fmla="*/ 0 w 2663777"/>
              <a:gd name="connsiteY0" fmla="*/ 0 h 575292"/>
              <a:gd name="connsiteX1" fmla="*/ 2663777 w 2663777"/>
              <a:gd name="connsiteY1" fmla="*/ 0 h 575292"/>
              <a:gd name="connsiteX2" fmla="*/ 2663777 w 2663777"/>
              <a:gd name="connsiteY2" fmla="*/ 575292 h 575292"/>
              <a:gd name="connsiteX3" fmla="*/ 0 w 2663777"/>
              <a:gd name="connsiteY3" fmla="*/ 575292 h 575292"/>
              <a:gd name="connsiteX4" fmla="*/ 0 w 2663777"/>
              <a:gd name="connsiteY4" fmla="*/ 0 h 5752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3777" h="575292">
                <a:moveTo>
                  <a:pt x="0" y="0"/>
                </a:moveTo>
                <a:lnTo>
                  <a:pt x="2663777" y="0"/>
                </a:lnTo>
                <a:lnTo>
                  <a:pt x="2663777" y="575292"/>
                </a:lnTo>
                <a:lnTo>
                  <a:pt x="0" y="57529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9525"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5715" rIns="5715" bIns="5715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900" dirty="0" smtClean="0">
                <a:solidFill>
                  <a:schemeClr val="tx1"/>
                </a:solidFill>
              </a:rPr>
              <a:t>Reggie White</a:t>
            </a:r>
          </a:p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ts val="0"/>
              </a:spcAft>
            </a:pPr>
            <a:r>
              <a:rPr lang="en-US" sz="900" b="0" kern="120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Residential Services Assistant Manager </a:t>
            </a:r>
            <a:endParaRPr lang="en-US" sz="900" b="0" kern="120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4" name="Freeform 83"/>
          <p:cNvSpPr/>
          <p:nvPr/>
        </p:nvSpPr>
        <p:spPr>
          <a:xfrm>
            <a:off x="9406128" y="4401022"/>
            <a:ext cx="2700785" cy="710741"/>
          </a:xfrm>
          <a:custGeom>
            <a:avLst/>
            <a:gdLst>
              <a:gd name="connsiteX0" fmla="*/ 0 w 2613677"/>
              <a:gd name="connsiteY0" fmla="*/ 0 h 824937"/>
              <a:gd name="connsiteX1" fmla="*/ 2613677 w 2613677"/>
              <a:gd name="connsiteY1" fmla="*/ 0 h 824937"/>
              <a:gd name="connsiteX2" fmla="*/ 2613677 w 2613677"/>
              <a:gd name="connsiteY2" fmla="*/ 824937 h 824937"/>
              <a:gd name="connsiteX3" fmla="*/ 0 w 2613677"/>
              <a:gd name="connsiteY3" fmla="*/ 824937 h 824937"/>
              <a:gd name="connsiteX4" fmla="*/ 0 w 2613677"/>
              <a:gd name="connsiteY4" fmla="*/ 0 h 824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13677" h="824937">
                <a:moveTo>
                  <a:pt x="0" y="0"/>
                </a:moveTo>
                <a:lnTo>
                  <a:pt x="2613677" y="0"/>
                </a:lnTo>
                <a:lnTo>
                  <a:pt x="2613677" y="824937"/>
                </a:lnTo>
                <a:lnTo>
                  <a:pt x="0" y="82493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15" tIns="5715" rIns="5715" bIns="5715" numCol="1" spcCol="1270" anchor="ctr" anchorCtr="0">
            <a:noAutofit/>
          </a:bodyPr>
          <a:lstStyle/>
          <a:p>
            <a:pPr algn="ctr" defTabSz="400050">
              <a:spcBef>
                <a:spcPct val="0"/>
              </a:spcBef>
              <a:spcAft>
                <a:spcPts val="100"/>
              </a:spcAft>
            </a:pPr>
            <a:endParaRPr lang="en-US" sz="850" dirty="0">
              <a:ln w="0">
                <a:noFill/>
              </a:ln>
              <a:solidFill>
                <a:schemeClr val="tx1"/>
              </a:solidFill>
            </a:endParaRPr>
          </a:p>
          <a:p>
            <a:pPr algn="ctr" defTabSz="400050">
              <a:spcBef>
                <a:spcPct val="0"/>
              </a:spcBef>
              <a:spcAft>
                <a:spcPts val="100"/>
              </a:spcAft>
            </a:pPr>
            <a:r>
              <a:rPr lang="en-US" sz="850" dirty="0">
                <a:ln w="0">
                  <a:noFill/>
                </a:ln>
                <a:solidFill>
                  <a:schemeClr val="tx1"/>
                </a:solidFill>
              </a:rPr>
              <a:t>Angel Vazquez – Residential Peer </a:t>
            </a:r>
            <a:r>
              <a:rPr lang="en-US" sz="850" dirty="0" smtClean="0">
                <a:ln w="0">
                  <a:noFill/>
                </a:ln>
                <a:solidFill>
                  <a:schemeClr val="tx1"/>
                </a:solidFill>
              </a:rPr>
              <a:t>Support</a:t>
            </a:r>
          </a:p>
          <a:p>
            <a:pPr algn="ctr" defTabSz="400050">
              <a:spcBef>
                <a:spcPct val="0"/>
              </a:spcBef>
              <a:spcAft>
                <a:spcPct val="35000"/>
              </a:spcAft>
            </a:pPr>
            <a:r>
              <a:rPr lang="en-US" sz="850" dirty="0" smtClean="0">
                <a:ln w="0">
                  <a:noFill/>
                </a:ln>
                <a:solidFill>
                  <a:schemeClr val="tx1"/>
                </a:solidFill>
              </a:rPr>
              <a:t>Chris </a:t>
            </a:r>
            <a:r>
              <a:rPr lang="en-US" sz="850" dirty="0">
                <a:ln w="0">
                  <a:noFill/>
                </a:ln>
                <a:solidFill>
                  <a:schemeClr val="tx1"/>
                </a:solidFill>
              </a:rPr>
              <a:t>Singleton – Driver/Residential Support </a:t>
            </a:r>
            <a:endParaRPr lang="en-US" sz="850" dirty="0">
              <a:ln w="0">
                <a:noFill/>
              </a:ln>
              <a:solidFill>
                <a:schemeClr val="tx1"/>
              </a:solidFill>
            </a:endParaRPr>
          </a:p>
          <a:p>
            <a:pPr algn="ctr" defTabSz="400050">
              <a:spcBef>
                <a:spcPct val="0"/>
              </a:spcBef>
              <a:spcAft>
                <a:spcPct val="35000"/>
              </a:spcAft>
            </a:pPr>
            <a:r>
              <a:rPr lang="en-US" sz="850" dirty="0" smtClean="0">
                <a:ln w="0">
                  <a:noFill/>
                </a:ln>
                <a:solidFill>
                  <a:schemeClr val="tx1"/>
                </a:solidFill>
              </a:rPr>
              <a:t>Rodney </a:t>
            </a:r>
            <a:r>
              <a:rPr lang="en-US" sz="850" dirty="0">
                <a:ln w="0">
                  <a:noFill/>
                </a:ln>
                <a:solidFill>
                  <a:schemeClr val="tx1"/>
                </a:solidFill>
              </a:rPr>
              <a:t>Harmon – Weekend Residential </a:t>
            </a:r>
            <a:r>
              <a:rPr lang="en-US" sz="850" dirty="0" smtClean="0">
                <a:ln w="0">
                  <a:noFill/>
                </a:ln>
                <a:solidFill>
                  <a:schemeClr val="tx1"/>
                </a:solidFill>
              </a:rPr>
              <a:t>Support</a:t>
            </a:r>
            <a:endParaRPr lang="en-US" sz="850" dirty="0">
              <a:ln w="0">
                <a:noFill/>
              </a:ln>
              <a:solidFill>
                <a:schemeClr val="tx1"/>
              </a:solidFill>
            </a:endParaRPr>
          </a:p>
          <a:p>
            <a:pPr algn="ctr" defTabSz="400050">
              <a:spcBef>
                <a:spcPct val="0"/>
              </a:spcBef>
              <a:spcAft>
                <a:spcPct val="35000"/>
              </a:spcAft>
            </a:pPr>
            <a:r>
              <a:rPr lang="en-US" sz="850" dirty="0" smtClean="0">
                <a:ln w="0">
                  <a:noFill/>
                </a:ln>
                <a:solidFill>
                  <a:schemeClr val="tx1"/>
                </a:solidFill>
              </a:rPr>
              <a:t>Marcus </a:t>
            </a:r>
            <a:r>
              <a:rPr lang="en-US" sz="850" dirty="0">
                <a:ln w="0">
                  <a:noFill/>
                </a:ln>
                <a:solidFill>
                  <a:schemeClr val="tx1"/>
                </a:solidFill>
              </a:rPr>
              <a:t>Birdsong– Overnight Residential Support</a:t>
            </a:r>
          </a:p>
          <a:p>
            <a:pPr lvl="0" algn="ctr" defTabSz="400050">
              <a:spcBef>
                <a:spcPct val="0"/>
              </a:spcBef>
              <a:spcAft>
                <a:spcPts val="0"/>
              </a:spcAft>
            </a:pPr>
            <a:endParaRPr lang="en-US" sz="850" dirty="0">
              <a:ln w="0">
                <a:noFill/>
              </a:ln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38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43666</TotalTime>
  <Words>287</Words>
  <Application>Microsoft Office PowerPoint</Application>
  <PresentationFormat>Widescreen</PresentationFormat>
  <Paragraphs>78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Kasperkoski</dc:creator>
  <cp:lastModifiedBy>Allison Tursi</cp:lastModifiedBy>
  <cp:revision>265</cp:revision>
  <cp:lastPrinted>2022-05-25T21:11:48Z</cp:lastPrinted>
  <dcterms:created xsi:type="dcterms:W3CDTF">2018-02-15T14:07:58Z</dcterms:created>
  <dcterms:modified xsi:type="dcterms:W3CDTF">2022-06-14T17:19:00Z</dcterms:modified>
</cp:coreProperties>
</file>